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340" r:id="rId3"/>
    <p:sldId id="341" r:id="rId4"/>
    <p:sldId id="343" r:id="rId5"/>
    <p:sldId id="342" r:id="rId6"/>
    <p:sldId id="344" r:id="rId7"/>
    <p:sldId id="345" r:id="rId8"/>
    <p:sldId id="348" r:id="rId9"/>
    <p:sldId id="347" r:id="rId10"/>
    <p:sldId id="346" r:id="rId11"/>
    <p:sldId id="349" r:id="rId12"/>
    <p:sldId id="352" r:id="rId13"/>
    <p:sldId id="353" r:id="rId14"/>
    <p:sldId id="351" r:id="rId15"/>
    <p:sldId id="383" r:id="rId16"/>
    <p:sldId id="350" r:id="rId17"/>
    <p:sldId id="355" r:id="rId18"/>
    <p:sldId id="369" r:id="rId19"/>
    <p:sldId id="368" r:id="rId20"/>
    <p:sldId id="354" r:id="rId21"/>
    <p:sldId id="370" r:id="rId22"/>
    <p:sldId id="371" r:id="rId23"/>
    <p:sldId id="372" r:id="rId24"/>
    <p:sldId id="375" r:id="rId25"/>
    <p:sldId id="356" r:id="rId26"/>
    <p:sldId id="357" r:id="rId27"/>
    <p:sldId id="358" r:id="rId28"/>
    <p:sldId id="359" r:id="rId29"/>
    <p:sldId id="362" r:id="rId30"/>
    <p:sldId id="364" r:id="rId31"/>
    <p:sldId id="363" r:id="rId32"/>
    <p:sldId id="365" r:id="rId33"/>
    <p:sldId id="361" r:id="rId34"/>
    <p:sldId id="366" r:id="rId35"/>
    <p:sldId id="377" r:id="rId36"/>
    <p:sldId id="376" r:id="rId37"/>
    <p:sldId id="378" r:id="rId38"/>
    <p:sldId id="367" r:id="rId39"/>
    <p:sldId id="379" r:id="rId40"/>
    <p:sldId id="380" r:id="rId41"/>
    <p:sldId id="381" r:id="rId42"/>
    <p:sldId id="382" r:id="rId43"/>
    <p:sldId id="268" r:id="rId4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702F"/>
    <a:srgbClr val="522D8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92" autoAdjust="0"/>
    <p:restoredTop sz="65348" autoAdjust="0"/>
  </p:normalViewPr>
  <p:slideViewPr>
    <p:cSldViewPr>
      <p:cViewPr varScale="1">
        <p:scale>
          <a:sx n="69" d="100"/>
          <a:sy n="69" d="100"/>
        </p:scale>
        <p:origin x="29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408"/>
    </p:cViewPr>
  </p:sorterViewPr>
  <p:notesViewPr>
    <p:cSldViewPr>
      <p:cViewPr varScale="1">
        <p:scale>
          <a:sx n="165" d="100"/>
          <a:sy n="165" d="100"/>
        </p:scale>
        <p:origin x="485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3B01F-E8E2-3F4F-B057-BAC35DD1C077}" type="datetimeFigureOut">
              <a:rPr lang="en-US" smtClean="0"/>
              <a:t>7/10/20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E72BA-6CA4-CA4E-9543-BACD855E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8799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.png>
</file>

<file path=ppt/media/image13.png>
</file>

<file path=ppt/media/image14.pn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863B7EB-2BD9-48E9-940D-EFDE81AB9CDA}" type="datetimeFigureOut">
              <a:rPr lang="en-US"/>
              <a:pPr>
                <a:defRPr/>
              </a:pPr>
              <a:t>7/10/20</a:t>
            </a:fld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DF24B53-728C-4A1E-9167-E705E19846A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682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802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3846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905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4049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50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768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80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740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796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2335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23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7685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280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1511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234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1422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744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70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351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7203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21764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36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dirty="0"/>
          </a:p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dirty="0"/>
          </a:p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8279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3168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987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0276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568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7646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89510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385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8697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83164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7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dirty="0"/>
          </a:p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703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dirty="0"/>
          </a:p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694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042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857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511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F24B53-728C-4A1E-9167-E705E19846A3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40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F470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2451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4191000"/>
            <a:ext cx="6400800" cy="1066800"/>
          </a:xfrm>
        </p:spPr>
        <p:txBody>
          <a:bodyPr/>
          <a:lstStyle>
            <a:lvl1pPr marL="0" indent="0" algn="ctr">
              <a:buNone/>
              <a:defRPr sz="200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subtitle or presenter details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143000"/>
          </a:xfrm>
        </p:spPr>
        <p:txBody>
          <a:bodyPr/>
          <a:lstStyle>
            <a:lvl1pPr>
              <a:defRPr sz="3200" b="0" i="0" cap="all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5594097"/>
            <a:ext cx="8534400" cy="578103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447800"/>
            <a:ext cx="8534400" cy="4038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04800" y="6172200"/>
            <a:ext cx="8534400" cy="457200"/>
          </a:xfrm>
        </p:spPr>
        <p:txBody>
          <a:bodyPr/>
          <a:lstStyle>
            <a:lvl1pPr marL="0" indent="0">
              <a:buNone/>
              <a:defRPr sz="1100" i="1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Photo credit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447800"/>
            <a:ext cx="4191000" cy="4038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  <p:sp>
        <p:nvSpPr>
          <p:cNvPr id="7" name="Picture Placeholder 2"/>
          <p:cNvSpPr>
            <a:spLocks noGrp="1"/>
          </p:cNvSpPr>
          <p:nvPr>
            <p:ph type="pic" idx="10"/>
          </p:nvPr>
        </p:nvSpPr>
        <p:spPr>
          <a:xfrm>
            <a:off x="4648200" y="1447800"/>
            <a:ext cx="4191000" cy="4038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5594097"/>
            <a:ext cx="4191000" cy="685848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04800" y="6279898"/>
            <a:ext cx="4191000" cy="349502"/>
          </a:xfrm>
        </p:spPr>
        <p:txBody>
          <a:bodyPr/>
          <a:lstStyle>
            <a:lvl1pPr marL="0" indent="0">
              <a:buNone/>
              <a:defRPr sz="1100" i="1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Photo credit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48200" y="6280150"/>
            <a:ext cx="4191000" cy="349250"/>
          </a:xfrm>
        </p:spPr>
        <p:txBody>
          <a:bodyPr/>
          <a:lstStyle>
            <a:lvl1pPr marL="0" indent="0">
              <a:buNone/>
              <a:defRPr sz="1100" i="1"/>
            </a:lvl1pPr>
          </a:lstStyle>
          <a:p>
            <a:pPr lvl="0"/>
            <a:r>
              <a:rPr lang="en-US" dirty="0"/>
              <a:t>Photo Credit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4648200" y="5594350"/>
            <a:ext cx="4191000" cy="685800"/>
          </a:xfrm>
        </p:spPr>
        <p:txBody>
          <a:bodyPr anchor="b"/>
          <a:lstStyle>
            <a:lvl1pPr marL="0" indent="0">
              <a:buNone/>
              <a:defRPr sz="1400" b="1"/>
            </a:lvl1pPr>
          </a:lstStyle>
          <a:p>
            <a:pPr lvl="0"/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454114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0"/>
            <a:ext cx="8681720" cy="7620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680" y="2438400"/>
            <a:ext cx="868172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680" y="1447800"/>
            <a:ext cx="8681720" cy="51054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06900"/>
            <a:ext cx="8305799" cy="1373606"/>
          </a:xfrm>
        </p:spPr>
        <p:txBody>
          <a:bodyPr anchor="t"/>
          <a:lstStyle>
            <a:lvl1pPr algn="l">
              <a:defRPr sz="3200" b="1" cap="all">
                <a:solidFill>
                  <a:srgbClr val="F4702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2906713"/>
            <a:ext cx="8305799" cy="15128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522D80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  <p:cxnSp>
        <p:nvCxnSpPr>
          <p:cNvPr id="5" name="Straight Connector 4"/>
          <p:cNvCxnSpPr/>
          <p:nvPr userDrawn="1"/>
        </p:nvCxnSpPr>
        <p:spPr>
          <a:xfrm flipV="1">
            <a:off x="649287" y="4419600"/>
            <a:ext cx="8189912" cy="12700"/>
          </a:xfrm>
          <a:prstGeom prst="line">
            <a:avLst/>
          </a:prstGeom>
          <a:ln w="12700">
            <a:solidFill>
              <a:srgbClr val="522D8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295400"/>
            <a:ext cx="8686800" cy="6858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2057400"/>
            <a:ext cx="4267200" cy="46482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057400"/>
            <a:ext cx="4267200" cy="46482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295400"/>
            <a:ext cx="8686800" cy="6858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3680" y="2209800"/>
            <a:ext cx="426370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2849562"/>
            <a:ext cx="4268788" cy="385603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209800"/>
            <a:ext cx="426021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849562"/>
            <a:ext cx="4270375" cy="3851005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8600" y="2971800"/>
            <a:ext cx="8686800" cy="685800"/>
          </a:xfrm>
        </p:spPr>
        <p:txBody>
          <a:bodyPr/>
          <a:lstStyle>
            <a:lvl1pPr>
              <a:defRPr sz="4400" b="1" cap="all" baseline="0">
                <a:solidFill>
                  <a:srgbClr val="F4702F"/>
                </a:solidFill>
              </a:defRPr>
            </a:lvl1pPr>
          </a:lstStyle>
          <a:p>
            <a:r>
              <a:rPr lang="en-US" dirty="0"/>
              <a:t>Title slide only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6117" y="1439422"/>
            <a:ext cx="3150553" cy="806119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dirty="0"/>
              <a:t>Image/Graphic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439422"/>
            <a:ext cx="5340350" cy="5276338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755957" y="2353821"/>
            <a:ext cx="3160713" cy="4351779"/>
          </a:xfrm>
        </p:spPr>
        <p:txBody>
          <a:bodyPr/>
          <a:lstStyle>
            <a:lvl1pPr marL="0" indent="0">
              <a:buNone/>
              <a:defRPr sz="1100" i="1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Image/Graphic Caption/Description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00"/>
            <a:ext cx="2214880" cy="55593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b="8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295400"/>
            <a:ext cx="86868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2209801"/>
            <a:ext cx="86868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61" r:id="rId3"/>
    <p:sldLayoutId id="2147483657" r:id="rId4"/>
    <p:sldLayoutId id="2147483656" r:id="rId5"/>
    <p:sldLayoutId id="2147483655" r:id="rId6"/>
    <p:sldLayoutId id="2147483654" r:id="rId7"/>
    <p:sldLayoutId id="2147483653" r:id="rId8"/>
    <p:sldLayoutId id="2147483652" r:id="rId9"/>
    <p:sldLayoutId id="2147483651" r:id="rId10"/>
    <p:sldLayoutId id="2147483660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Verdana" charset="0"/>
          <a:ea typeface="Verdana" charset="0"/>
          <a:cs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Verdana" charset="0"/>
          <a:ea typeface="Verdana" charset="0"/>
          <a:cs typeface="Verdana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Verdana" charset="0"/>
          <a:ea typeface="Verdana" charset="0"/>
          <a:cs typeface="Verdana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Verdana" charset="0"/>
          <a:ea typeface="Verdana" charset="0"/>
          <a:cs typeface="Verdana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Verdana" charset="0"/>
          <a:ea typeface="Verdana" charset="0"/>
          <a:cs typeface="Verdana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Verdana" charset="0"/>
          <a:ea typeface="Verdana" charset="0"/>
          <a:cs typeface="Verdana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710.09437.pdf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710.09437.pdf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710.09437.pdf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710.09437.pdf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710.09437.pdf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osmos.network/consensus-compare-casper-vs-tendermint-6df154ad56ae" TargetMode="External"/><Relationship Id="rId2" Type="http://schemas.openxmlformats.org/officeDocument/2006/relationships/hyperlink" Target="https://eth.wiki/en/concepts/proof-of-stake-faq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unitychain/if-you-really-want-to-make-sense-of-blockchain-you-cannot-ignore-the-classics-an-introduction-to-3c72dc8c5515" TargetMode="External"/><Relationship Id="rId4" Type="http://schemas.openxmlformats.org/officeDocument/2006/relationships/hyperlink" Target="https://medium.com/unitychain/intro-to-casper-ffg-9ed944d98b2d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-- Lu Yu</a:t>
            </a:r>
          </a:p>
          <a:p>
            <a:r>
              <a:rPr lang="en-US" dirty="0"/>
              <a:t>The Holcombe Department of Electrical &amp; Computer Engineering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2225D3-B223-1B42-B9AE-CD6026044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CASPER FFG</a:t>
            </a:r>
          </a:p>
        </p:txBody>
      </p:sp>
    </p:spTree>
    <p:extLst>
      <p:ext uri="{BB962C8B-B14F-4D97-AF65-F5344CB8AC3E}">
        <p14:creationId xmlns:p14="http://schemas.microsoft.com/office/powerpoint/2010/main" val="856970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Permission-less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C37CB5-6BB6-9F4C-8322-709ECA870495}"/>
              </a:ext>
            </a:extLst>
          </p:cNvPr>
          <p:cNvSpPr txBox="1"/>
          <p:nvPr/>
        </p:nvSpPr>
        <p:spPr>
          <a:xfrm>
            <a:off x="685800" y="1676400"/>
            <a:ext cx="7772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Ethereum blockchain is a </a:t>
            </a:r>
            <a:r>
              <a:rPr lang="en-US" sz="2000" b="1" dirty="0">
                <a:solidFill>
                  <a:srgbClr val="C00000"/>
                </a:solidFill>
              </a:rPr>
              <a:t>public</a:t>
            </a:r>
            <a:r>
              <a:rPr lang="en-US" sz="2000" dirty="0"/>
              <a:t> (i.e., </a:t>
            </a:r>
            <a:r>
              <a:rPr lang="en-US" sz="2000" b="1" dirty="0">
                <a:solidFill>
                  <a:srgbClr val="C00000"/>
                </a:solidFill>
              </a:rPr>
              <a:t>permission-less</a:t>
            </a:r>
            <a:r>
              <a:rPr lang="en-US" sz="2000" dirty="0"/>
              <a:t>) system.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Nodes can join and leave </a:t>
            </a:r>
            <a:r>
              <a:rPr lang="en-US" sz="2000" b="1" dirty="0">
                <a:solidFill>
                  <a:srgbClr val="C00000"/>
                </a:solidFill>
              </a:rPr>
              <a:t>freely</a:t>
            </a:r>
            <a:r>
              <a:rPr lang="en-US" sz="2000" dirty="0"/>
              <a:t>. </a:t>
            </a:r>
          </a:p>
          <a:p>
            <a:pPr lvl="1"/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How to prevent </a:t>
            </a:r>
            <a:r>
              <a:rPr lang="en-US" sz="2000" b="1" dirty="0">
                <a:solidFill>
                  <a:srgbClr val="C00000"/>
                </a:solidFill>
              </a:rPr>
              <a:t>Byzantine fault</a:t>
            </a:r>
            <a:r>
              <a:rPr lang="en-US" sz="2000" dirty="0"/>
              <a:t> (i.e., random behaviors of the nodes)?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Register with the network with their assets/deposits.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If a node breaks a rule, it will be subject to </a:t>
            </a:r>
            <a:r>
              <a:rPr lang="en-US" sz="2000" b="1" dirty="0">
                <a:solidFill>
                  <a:srgbClr val="C00000"/>
                </a:solidFill>
              </a:rPr>
              <a:t>economic loss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</a:t>
            </a:r>
            <a:r>
              <a:rPr lang="en-US" sz="2000" b="1" dirty="0">
                <a:solidFill>
                  <a:srgbClr val="C00000"/>
                </a:solidFill>
              </a:rPr>
              <a:t>punishment mechanism</a:t>
            </a:r>
            <a:r>
              <a:rPr lang="en-US" sz="2000" dirty="0"/>
              <a:t> is need.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So </a:t>
            </a:r>
            <a:r>
              <a:rPr lang="en-US" sz="2000" dirty="0" err="1"/>
              <a:t>PoS</a:t>
            </a:r>
            <a:r>
              <a:rPr lang="en-US" sz="2000" dirty="0"/>
              <a:t>-based consensus can be applied to permission-less system.</a:t>
            </a:r>
          </a:p>
        </p:txBody>
      </p:sp>
    </p:spTree>
    <p:extLst>
      <p:ext uri="{BB962C8B-B14F-4D97-AF65-F5344CB8AC3E}">
        <p14:creationId xmlns:p14="http://schemas.microsoft.com/office/powerpoint/2010/main" val="3499075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Punishment Mechanism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What behaviors should be punished?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/>
              <a:t>Vitalik</a:t>
            </a:r>
            <a:r>
              <a:rPr lang="en-US" sz="2000" dirty="0"/>
              <a:t> found that PBFT requires </a:t>
            </a:r>
            <a:r>
              <a:rPr lang="en-US" sz="2000" b="1" dirty="0">
                <a:solidFill>
                  <a:srgbClr val="C00000"/>
                </a:solidFill>
              </a:rPr>
              <a:t>four</a:t>
            </a:r>
            <a:r>
              <a:rPr lang="en-US" sz="2000" dirty="0"/>
              <a:t> rules.</a:t>
            </a:r>
          </a:p>
        </p:txBody>
      </p:sp>
    </p:spTree>
    <p:extLst>
      <p:ext uri="{BB962C8B-B14F-4D97-AF65-F5344CB8AC3E}">
        <p14:creationId xmlns:p14="http://schemas.microsoft.com/office/powerpoint/2010/main" val="2213073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Punishment Mechanism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What behaviors should be punished?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/>
              <a:t>Vitalik</a:t>
            </a:r>
            <a:r>
              <a:rPr lang="en-US" sz="2000" dirty="0"/>
              <a:t> found that PBFT requires </a:t>
            </a:r>
            <a:r>
              <a:rPr lang="en-US" sz="2000" b="1" dirty="0">
                <a:solidFill>
                  <a:srgbClr val="C00000"/>
                </a:solidFill>
              </a:rPr>
              <a:t>4</a:t>
            </a:r>
            <a:r>
              <a:rPr lang="en-US" sz="2000" dirty="0"/>
              <a:t> rules.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Minimal Slashing Conditions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Sending a </a:t>
            </a:r>
            <a:r>
              <a:rPr lang="en-US" sz="2000" b="1" dirty="0">
                <a:solidFill>
                  <a:srgbClr val="C00000"/>
                </a:solidFill>
              </a:rPr>
              <a:t>commit</a:t>
            </a:r>
            <a:r>
              <a:rPr lang="en-US" sz="2000" dirty="0"/>
              <a:t> requires seeing 2/3 </a:t>
            </a:r>
            <a:r>
              <a:rPr lang="en-US" sz="2000" b="1" dirty="0">
                <a:solidFill>
                  <a:srgbClr val="C00000"/>
                </a:solidFill>
              </a:rPr>
              <a:t>prepares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2826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Punishment Mechanism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What behaviors should be punished?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/>
              <a:t>Vitalik</a:t>
            </a:r>
            <a:r>
              <a:rPr lang="en-US" sz="2000" dirty="0"/>
              <a:t> found that PBFT requires </a:t>
            </a:r>
            <a:r>
              <a:rPr lang="en-US" sz="2000" b="1" dirty="0">
                <a:solidFill>
                  <a:srgbClr val="C00000"/>
                </a:solidFill>
              </a:rPr>
              <a:t>4</a:t>
            </a:r>
            <a:r>
              <a:rPr lang="en-US" sz="2000" dirty="0"/>
              <a:t> rules.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Minimal Slashing Conditions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Sending a </a:t>
            </a:r>
            <a:r>
              <a:rPr lang="en-US" sz="2000" b="1" dirty="0">
                <a:solidFill>
                  <a:srgbClr val="C00000"/>
                </a:solidFill>
              </a:rPr>
              <a:t>commit</a:t>
            </a:r>
            <a:r>
              <a:rPr lang="en-US" sz="2000" dirty="0"/>
              <a:t> requires seeing 2/3 </a:t>
            </a:r>
            <a:r>
              <a:rPr lang="en-US" sz="2000" b="1" dirty="0">
                <a:solidFill>
                  <a:srgbClr val="C00000"/>
                </a:solidFill>
              </a:rPr>
              <a:t>prepares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If you make a </a:t>
            </a:r>
            <a:r>
              <a:rPr lang="en-US" sz="2000" b="1" dirty="0">
                <a:solidFill>
                  <a:srgbClr val="C00000"/>
                </a:solidFill>
              </a:rPr>
              <a:t>prepare</a:t>
            </a:r>
            <a:r>
              <a:rPr lang="en-US" sz="2000" dirty="0"/>
              <a:t> in some epoch pointing to some particular previous epoch, then you need to have seen 2/3 prepares in that epoch, and those </a:t>
            </a:r>
            <a:r>
              <a:rPr lang="en-US" sz="2000" b="1" dirty="0">
                <a:solidFill>
                  <a:srgbClr val="C00000"/>
                </a:solidFill>
              </a:rPr>
              <a:t>prepares</a:t>
            </a:r>
            <a:r>
              <a:rPr lang="en-US" sz="2000" dirty="0"/>
              <a:t> must point to the same previous epoch.</a:t>
            </a:r>
          </a:p>
        </p:txBody>
      </p:sp>
    </p:spTree>
    <p:extLst>
      <p:ext uri="{BB962C8B-B14F-4D97-AF65-F5344CB8AC3E}">
        <p14:creationId xmlns:p14="http://schemas.microsoft.com/office/powerpoint/2010/main" val="3383806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Punishment Mechanism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What behaviors should be punished?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/>
              <a:t>Vitalik</a:t>
            </a:r>
            <a:r>
              <a:rPr lang="en-US" sz="2000" dirty="0"/>
              <a:t> found that PBFT requires </a:t>
            </a:r>
            <a:r>
              <a:rPr lang="en-US" sz="2000" b="1" dirty="0">
                <a:solidFill>
                  <a:srgbClr val="C00000"/>
                </a:solidFill>
              </a:rPr>
              <a:t>4</a:t>
            </a:r>
            <a:r>
              <a:rPr lang="en-US" sz="2000" dirty="0"/>
              <a:t> rules.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Minimal Slashing Conditions (4)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Sending a </a:t>
            </a:r>
            <a:r>
              <a:rPr lang="en-US" sz="2000" b="1" dirty="0">
                <a:solidFill>
                  <a:srgbClr val="C00000"/>
                </a:solidFill>
              </a:rPr>
              <a:t>commit</a:t>
            </a:r>
            <a:r>
              <a:rPr lang="en-US" sz="2000" dirty="0"/>
              <a:t> requires seeing 2/3 </a:t>
            </a:r>
            <a:r>
              <a:rPr lang="en-US" sz="2000" b="1" dirty="0">
                <a:solidFill>
                  <a:srgbClr val="C00000"/>
                </a:solidFill>
              </a:rPr>
              <a:t>prepares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If you make a </a:t>
            </a:r>
            <a:r>
              <a:rPr lang="en-US" sz="2000" b="1" dirty="0">
                <a:solidFill>
                  <a:srgbClr val="C00000"/>
                </a:solidFill>
              </a:rPr>
              <a:t>prepare</a:t>
            </a:r>
            <a:r>
              <a:rPr lang="en-US" sz="2000" dirty="0"/>
              <a:t> in some epoch pointing to some particular previous epoch, then you need to have seen 2/3 prepares in that epoch, and those </a:t>
            </a:r>
            <a:r>
              <a:rPr lang="en-US" sz="2000" b="1" dirty="0">
                <a:solidFill>
                  <a:srgbClr val="C00000"/>
                </a:solidFill>
              </a:rPr>
              <a:t>prepares</a:t>
            </a:r>
            <a:r>
              <a:rPr lang="en-US" sz="2000" dirty="0"/>
              <a:t> must point to the same previous epoch.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If you make a </a:t>
            </a:r>
            <a:r>
              <a:rPr lang="en-US" sz="2000" b="1" dirty="0">
                <a:solidFill>
                  <a:srgbClr val="C00000"/>
                </a:solidFill>
              </a:rPr>
              <a:t>commit</a:t>
            </a:r>
            <a:r>
              <a:rPr lang="en-US" sz="2000" dirty="0"/>
              <a:t> during some epoch, then you clearly saw 2/3 </a:t>
            </a:r>
            <a:r>
              <a:rPr lang="en-US" sz="2000" b="1" dirty="0">
                <a:solidFill>
                  <a:srgbClr val="C00000"/>
                </a:solidFill>
              </a:rPr>
              <a:t>prepares</a:t>
            </a:r>
            <a:r>
              <a:rPr lang="en-US" sz="2000" dirty="0"/>
              <a:t> during that epoch, and so any future prepares that you do should better be referencing that epoch or something newer.</a:t>
            </a:r>
          </a:p>
        </p:txBody>
      </p:sp>
    </p:spTree>
    <p:extLst>
      <p:ext uri="{BB962C8B-B14F-4D97-AF65-F5344CB8AC3E}">
        <p14:creationId xmlns:p14="http://schemas.microsoft.com/office/powerpoint/2010/main" val="11213623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Punishment Mechanism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What behaviors should be punished?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/>
              <a:t>Vitalik</a:t>
            </a:r>
            <a:r>
              <a:rPr lang="en-US" sz="2000" dirty="0"/>
              <a:t> found that PBFT requires </a:t>
            </a:r>
            <a:r>
              <a:rPr lang="en-US" sz="2000" b="1" dirty="0">
                <a:solidFill>
                  <a:srgbClr val="C00000"/>
                </a:solidFill>
              </a:rPr>
              <a:t>4</a:t>
            </a:r>
            <a:r>
              <a:rPr lang="en-US" sz="2000" dirty="0"/>
              <a:t> rules.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Minimal Slashing Conditions (4)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Sending a </a:t>
            </a:r>
            <a:r>
              <a:rPr lang="en-US" sz="2000" b="1" dirty="0">
                <a:solidFill>
                  <a:srgbClr val="C00000"/>
                </a:solidFill>
              </a:rPr>
              <a:t>commit</a:t>
            </a:r>
            <a:r>
              <a:rPr lang="en-US" sz="2000" dirty="0"/>
              <a:t> requires seeing 2/3 </a:t>
            </a:r>
            <a:r>
              <a:rPr lang="en-US" sz="2000" b="1" dirty="0">
                <a:solidFill>
                  <a:srgbClr val="C00000"/>
                </a:solidFill>
              </a:rPr>
              <a:t>prepares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If you make a </a:t>
            </a:r>
            <a:r>
              <a:rPr lang="en-US" sz="2000" b="1" dirty="0">
                <a:solidFill>
                  <a:srgbClr val="C00000"/>
                </a:solidFill>
              </a:rPr>
              <a:t>prepare</a:t>
            </a:r>
            <a:r>
              <a:rPr lang="en-US" sz="2000" dirty="0"/>
              <a:t> in some epoch pointing to some particular previous epoch, then you need to have seen 2/3 prepares in that epoch, and those </a:t>
            </a:r>
            <a:r>
              <a:rPr lang="en-US" sz="2000" b="1" dirty="0">
                <a:solidFill>
                  <a:srgbClr val="C00000"/>
                </a:solidFill>
              </a:rPr>
              <a:t>prepares</a:t>
            </a:r>
            <a:r>
              <a:rPr lang="en-US" sz="2000" dirty="0"/>
              <a:t> must point to the same previous epoch.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If you make a </a:t>
            </a:r>
            <a:r>
              <a:rPr lang="en-US" sz="2000" b="1" dirty="0">
                <a:solidFill>
                  <a:srgbClr val="C00000"/>
                </a:solidFill>
              </a:rPr>
              <a:t>commit</a:t>
            </a:r>
            <a:r>
              <a:rPr lang="en-US" sz="2000" dirty="0"/>
              <a:t> during some epoch, then you clearly saw 2/3 </a:t>
            </a:r>
            <a:r>
              <a:rPr lang="en-US" sz="2000" b="1" dirty="0">
                <a:solidFill>
                  <a:srgbClr val="C00000"/>
                </a:solidFill>
              </a:rPr>
              <a:t>prepares</a:t>
            </a:r>
            <a:r>
              <a:rPr lang="en-US" sz="2000" dirty="0"/>
              <a:t> during that epoch, and so any future prepares that you do should better be referencing that epoch or something newer.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You can’t prepare </a:t>
            </a:r>
            <a:r>
              <a:rPr lang="en-US" sz="2000" b="1" dirty="0">
                <a:solidFill>
                  <a:srgbClr val="C00000"/>
                </a:solidFill>
              </a:rPr>
              <a:t>twice</a:t>
            </a:r>
            <a:r>
              <a:rPr lang="en-US" sz="2000" dirty="0"/>
              <a:t> in a single epoch.</a:t>
            </a:r>
          </a:p>
        </p:txBody>
      </p:sp>
    </p:spTree>
    <p:extLst>
      <p:ext uri="{BB962C8B-B14F-4D97-AF65-F5344CB8AC3E}">
        <p14:creationId xmlns:p14="http://schemas.microsoft.com/office/powerpoint/2010/main" val="657849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Punishment Mechanism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Minimal Slashing Conditions (2)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validator must </a:t>
            </a:r>
            <a:r>
              <a:rPr lang="en-US" sz="2000" b="1" dirty="0">
                <a:solidFill>
                  <a:srgbClr val="C00000"/>
                </a:solidFill>
              </a:rPr>
              <a:t>NOT</a:t>
            </a:r>
            <a:r>
              <a:rPr lang="en-US" sz="2000" dirty="0"/>
              <a:t> publish two distinct votes for </a:t>
            </a:r>
            <a:r>
              <a:rPr lang="en-US" sz="2000" b="1" dirty="0">
                <a:solidFill>
                  <a:srgbClr val="C00000"/>
                </a:solidFill>
              </a:rPr>
              <a:t>the same target height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validator must </a:t>
            </a:r>
            <a:r>
              <a:rPr lang="en-US" sz="2000" b="1" dirty="0">
                <a:solidFill>
                  <a:srgbClr val="C00000"/>
                </a:solidFill>
              </a:rPr>
              <a:t>NOT</a:t>
            </a:r>
            <a:r>
              <a:rPr lang="en-US" sz="2000" dirty="0"/>
              <a:t> vote within the span of its other votes.</a:t>
            </a:r>
          </a:p>
        </p:txBody>
      </p:sp>
    </p:spTree>
    <p:extLst>
      <p:ext uri="{BB962C8B-B14F-4D97-AF65-F5344CB8AC3E}">
        <p14:creationId xmlns:p14="http://schemas.microsoft.com/office/powerpoint/2010/main" val="37229173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Casper FFG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Casper FFG </a:t>
            </a:r>
            <a:r>
              <a:rPr lang="en-US" sz="2000" b="1" dirty="0">
                <a:solidFill>
                  <a:srgbClr val="C00000"/>
                </a:solidFill>
              </a:rPr>
              <a:t>overlays</a:t>
            </a:r>
            <a:r>
              <a:rPr lang="en-US" sz="2000" dirty="0"/>
              <a:t> on top of the </a:t>
            </a:r>
            <a:r>
              <a:rPr lang="en-US" sz="2000" b="1" dirty="0" err="1">
                <a:solidFill>
                  <a:srgbClr val="00B050"/>
                </a:solidFill>
              </a:rPr>
              <a:t>Ethash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/>
              <a:t>Ethash</a:t>
            </a:r>
            <a:r>
              <a:rPr lang="en-US" sz="2000" dirty="0"/>
              <a:t> is the </a:t>
            </a:r>
            <a:r>
              <a:rPr lang="en-US" sz="2000" b="1" dirty="0" err="1">
                <a:solidFill>
                  <a:srgbClr val="C00000"/>
                </a:solidFill>
              </a:rPr>
              <a:t>PoW</a:t>
            </a:r>
            <a:r>
              <a:rPr lang="en-US" sz="2000" dirty="0"/>
              <a:t> in Ethereum.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Makes it easier to implement an </a:t>
            </a:r>
            <a:r>
              <a:rPr lang="en-US" sz="2000" b="1" dirty="0">
                <a:solidFill>
                  <a:srgbClr val="C00000"/>
                </a:solidFill>
              </a:rPr>
              <a:t>upgrade</a:t>
            </a:r>
            <a:r>
              <a:rPr lang="en-US" sz="2000" dirty="0"/>
              <a:t> on the existing </a:t>
            </a:r>
            <a:r>
              <a:rPr lang="en-US" sz="2000" dirty="0" err="1"/>
              <a:t>PoW</a:t>
            </a:r>
            <a:r>
              <a:rPr lang="en-US" sz="2000" dirty="0"/>
              <a:t> chain.</a:t>
            </a:r>
          </a:p>
        </p:txBody>
      </p:sp>
    </p:spTree>
    <p:extLst>
      <p:ext uri="{BB962C8B-B14F-4D97-AF65-F5344CB8AC3E}">
        <p14:creationId xmlns:p14="http://schemas.microsoft.com/office/powerpoint/2010/main" val="666611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Casper FFG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Casper FFG </a:t>
            </a:r>
            <a:r>
              <a:rPr lang="en-US" sz="2000" b="1" dirty="0">
                <a:solidFill>
                  <a:srgbClr val="C00000"/>
                </a:solidFill>
              </a:rPr>
              <a:t>overlays</a:t>
            </a:r>
            <a:r>
              <a:rPr lang="en-US" sz="2000" dirty="0"/>
              <a:t> on top of the </a:t>
            </a:r>
            <a:r>
              <a:rPr lang="en-US" sz="2000" b="1" dirty="0" err="1">
                <a:solidFill>
                  <a:srgbClr val="00B050"/>
                </a:solidFill>
              </a:rPr>
              <a:t>Ethash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/>
              <a:t>Ethash</a:t>
            </a:r>
            <a:r>
              <a:rPr lang="en-US" sz="2000" dirty="0"/>
              <a:t> is the </a:t>
            </a:r>
            <a:r>
              <a:rPr lang="en-US" sz="2000" b="1" dirty="0" err="1">
                <a:solidFill>
                  <a:srgbClr val="C00000"/>
                </a:solidFill>
              </a:rPr>
              <a:t>PoW</a:t>
            </a:r>
            <a:r>
              <a:rPr lang="en-US" sz="2000" dirty="0"/>
              <a:t> in Ethereum.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Makes it easier to implement an </a:t>
            </a:r>
            <a:r>
              <a:rPr lang="en-US" sz="2000" b="1" dirty="0">
                <a:solidFill>
                  <a:srgbClr val="C00000"/>
                </a:solidFill>
              </a:rPr>
              <a:t>upgrade</a:t>
            </a:r>
            <a:r>
              <a:rPr lang="en-US" sz="2000" dirty="0"/>
              <a:t> on the existing </a:t>
            </a:r>
            <a:r>
              <a:rPr lang="en-US" sz="2000" dirty="0" err="1"/>
              <a:t>PoW</a:t>
            </a:r>
            <a:r>
              <a:rPr lang="en-US" sz="2000" dirty="0"/>
              <a:t> chain.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Casper FFG is only responsible for </a:t>
            </a:r>
            <a:r>
              <a:rPr lang="en-US" sz="2000" b="1" dirty="0">
                <a:solidFill>
                  <a:srgbClr val="C00000"/>
                </a:solidFill>
              </a:rPr>
              <a:t>consensus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</a:t>
            </a:r>
            <a:r>
              <a:rPr lang="en-US" sz="2000" b="1" dirty="0">
                <a:solidFill>
                  <a:srgbClr val="C00000"/>
                </a:solidFill>
              </a:rPr>
              <a:t>fixed</a:t>
            </a:r>
            <a:r>
              <a:rPr lang="en-US" sz="2000" dirty="0"/>
              <a:t> set of validators and a block proposal mechanism (</a:t>
            </a:r>
            <a:r>
              <a:rPr lang="en-US" sz="2000" dirty="0" err="1"/>
              <a:t>PoW</a:t>
            </a:r>
            <a:r>
              <a:rPr lang="en-US" sz="2000" dirty="0"/>
              <a:t>).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Yes! Blocks are still mined via </a:t>
            </a:r>
            <a:r>
              <a:rPr lang="en-US" sz="2000" dirty="0" err="1"/>
              <a:t>PoW</a:t>
            </a:r>
            <a:r>
              <a:rPr lang="en-US" sz="2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783051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Casper FFG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Casper FFG </a:t>
            </a:r>
            <a:r>
              <a:rPr lang="en-US" sz="2000" b="1" dirty="0">
                <a:solidFill>
                  <a:srgbClr val="C00000"/>
                </a:solidFill>
              </a:rPr>
              <a:t>overlays</a:t>
            </a:r>
            <a:r>
              <a:rPr lang="en-US" sz="2000" dirty="0"/>
              <a:t> on top of the </a:t>
            </a:r>
            <a:r>
              <a:rPr lang="en-US" sz="2000" b="1" dirty="0" err="1">
                <a:solidFill>
                  <a:srgbClr val="00B050"/>
                </a:solidFill>
              </a:rPr>
              <a:t>Ethash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/>
              <a:t>Ethash</a:t>
            </a:r>
            <a:r>
              <a:rPr lang="en-US" sz="2000" dirty="0"/>
              <a:t> is the </a:t>
            </a:r>
            <a:r>
              <a:rPr lang="en-US" sz="2000" b="1" dirty="0" err="1">
                <a:solidFill>
                  <a:srgbClr val="C00000"/>
                </a:solidFill>
              </a:rPr>
              <a:t>PoW</a:t>
            </a:r>
            <a:r>
              <a:rPr lang="en-US" sz="2000" dirty="0"/>
              <a:t> in Ethereum.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Makes it easier to implement an </a:t>
            </a:r>
            <a:r>
              <a:rPr lang="en-US" sz="2000" b="1" dirty="0">
                <a:solidFill>
                  <a:srgbClr val="C00000"/>
                </a:solidFill>
              </a:rPr>
              <a:t>upgrade</a:t>
            </a:r>
            <a:r>
              <a:rPr lang="en-US" sz="2000" dirty="0"/>
              <a:t> on the existing </a:t>
            </a:r>
            <a:r>
              <a:rPr lang="en-US" sz="2000" dirty="0" err="1"/>
              <a:t>PoW</a:t>
            </a:r>
            <a:r>
              <a:rPr lang="en-US" sz="2000" dirty="0"/>
              <a:t> chain.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Casper FFG is only responsible for </a:t>
            </a:r>
            <a:r>
              <a:rPr lang="en-US" sz="2000" b="1" dirty="0">
                <a:solidFill>
                  <a:srgbClr val="C00000"/>
                </a:solidFill>
              </a:rPr>
              <a:t>consensus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</a:t>
            </a:r>
            <a:r>
              <a:rPr lang="en-US" sz="2000" b="1" dirty="0">
                <a:solidFill>
                  <a:srgbClr val="C00000"/>
                </a:solidFill>
              </a:rPr>
              <a:t>fixed</a:t>
            </a:r>
            <a:r>
              <a:rPr lang="en-US" sz="2000" dirty="0"/>
              <a:t> set of validators and a block proposal mechanism (</a:t>
            </a:r>
            <a:r>
              <a:rPr lang="en-US" sz="2000" dirty="0" err="1"/>
              <a:t>PoW</a:t>
            </a:r>
            <a:r>
              <a:rPr lang="en-US" sz="2000" dirty="0"/>
              <a:t>).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Yes! Blocks are still mined via </a:t>
            </a:r>
            <a:r>
              <a:rPr lang="en-US" sz="2000" dirty="0" err="1"/>
              <a:t>PoW</a:t>
            </a:r>
            <a:r>
              <a:rPr lang="en-US" sz="2000" dirty="0"/>
              <a:t>. 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Every </a:t>
            </a:r>
            <a:r>
              <a:rPr lang="en-US" sz="2000" b="1" dirty="0">
                <a:solidFill>
                  <a:srgbClr val="C00000"/>
                </a:solidFill>
              </a:rPr>
              <a:t>50</a:t>
            </a:r>
            <a:r>
              <a:rPr lang="en-US" sz="2000" b="1" baseline="30000" dirty="0">
                <a:solidFill>
                  <a:srgbClr val="C00000"/>
                </a:solidFill>
              </a:rPr>
              <a:t>th</a:t>
            </a:r>
            <a:r>
              <a:rPr lang="en-US" sz="2000" dirty="0"/>
              <a:t> block is going to be a </a:t>
            </a:r>
            <a:r>
              <a:rPr lang="en-US" sz="2000" dirty="0" err="1"/>
              <a:t>PoS</a:t>
            </a:r>
            <a:r>
              <a:rPr lang="en-US" sz="2000" dirty="0"/>
              <a:t> </a:t>
            </a:r>
            <a:r>
              <a:rPr lang="en-US" sz="2000" b="1" dirty="0">
                <a:solidFill>
                  <a:srgbClr val="00B050"/>
                </a:solidFill>
              </a:rPr>
              <a:t>checkpoint</a:t>
            </a:r>
            <a:r>
              <a:rPr lang="en-US" sz="2000" dirty="0"/>
              <a:t>, where </a:t>
            </a:r>
            <a:r>
              <a:rPr lang="en-US" sz="2000" b="1" dirty="0">
                <a:solidFill>
                  <a:srgbClr val="00B050"/>
                </a:solidFill>
              </a:rPr>
              <a:t>finality</a:t>
            </a:r>
            <a:r>
              <a:rPr lang="en-US" sz="2000" dirty="0"/>
              <a:t> is assessed by the validators.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solidFill>
                  <a:srgbClr val="00B050"/>
                </a:solidFill>
              </a:rPr>
              <a:t>Finality</a:t>
            </a:r>
            <a:r>
              <a:rPr lang="en-US" sz="2000" dirty="0"/>
              <a:t> means an operation cannot be reversed once it is done.</a:t>
            </a:r>
          </a:p>
        </p:txBody>
      </p:sp>
    </p:spTree>
    <p:extLst>
      <p:ext uri="{BB962C8B-B14F-4D97-AF65-F5344CB8AC3E}">
        <p14:creationId xmlns:p14="http://schemas.microsoft.com/office/powerpoint/2010/main" val="3606627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Casper FFG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Casper the Friendly Finality Gadget (FFG)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/>
              <a:t>Vitalik</a:t>
            </a:r>
            <a:r>
              <a:rPr lang="en-US" sz="2000" dirty="0"/>
              <a:t> </a:t>
            </a:r>
            <a:r>
              <a:rPr lang="en-US" sz="2000" dirty="0" err="1"/>
              <a:t>Buterin</a:t>
            </a:r>
            <a:r>
              <a:rPr lang="en-US" sz="2000" dirty="0"/>
              <a:t> and Virgil Griffith (2017).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PBFT-based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solidFill>
                  <a:srgbClr val="C00000"/>
                </a:solidFill>
              </a:rPr>
              <a:t>Simple</a:t>
            </a:r>
            <a:r>
              <a:rPr lang="en-US" sz="2000" dirty="0"/>
              <a:t> design but </a:t>
            </a:r>
            <a:r>
              <a:rPr lang="en-US" sz="2000" dirty="0">
                <a:solidFill>
                  <a:srgbClr val="C00000"/>
                </a:solidFill>
              </a:rPr>
              <a:t>hard</a:t>
            </a:r>
            <a:r>
              <a:rPr lang="en-US" sz="2000" dirty="0"/>
              <a:t> proof-of-security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Inherit the code design of PBFT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Add new mechanisms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000" dirty="0"/>
              <a:t>Simplify several rules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687296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F4416F-F22A-2446-AC9A-AD498BB240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55" t="2887" r="8430"/>
          <a:stretch/>
        </p:blipFill>
        <p:spPr>
          <a:xfrm>
            <a:off x="4419600" y="1066800"/>
            <a:ext cx="4339652" cy="53403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407FF9-10A7-F144-A4D9-2E41F72F323F}"/>
              </a:ext>
            </a:extLst>
          </p:cNvPr>
          <p:cNvSpPr txBox="1"/>
          <p:nvPr/>
        </p:nvSpPr>
        <p:spPr>
          <a:xfrm>
            <a:off x="0" y="1524000"/>
            <a:ext cx="4419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Blocks form a tree.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Not</a:t>
            </a:r>
            <a:r>
              <a:rPr lang="en-US" sz="2000" dirty="0"/>
              <a:t> a linked list.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636D77-8336-0C47-8499-B8DD003B16BF}"/>
              </a:ext>
            </a:extLst>
          </p:cNvPr>
          <p:cNvSpPr/>
          <p:nvPr/>
        </p:nvSpPr>
        <p:spPr>
          <a:xfrm>
            <a:off x="4691053" y="6384665"/>
            <a:ext cx="29846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4"/>
              </a:rPr>
              <a:t>https://arxiv.org/pdf/1710.09437.pdf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8E31C-2E06-CA4C-830C-59828B28A41B}"/>
              </a:ext>
            </a:extLst>
          </p:cNvPr>
          <p:cNvSpPr txBox="1"/>
          <p:nvPr/>
        </p:nvSpPr>
        <p:spPr>
          <a:xfrm>
            <a:off x="5029200" y="41910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E4174D-4999-324C-9E97-651F9AA9C494}"/>
              </a:ext>
            </a:extLst>
          </p:cNvPr>
          <p:cNvSpPr txBox="1"/>
          <p:nvPr/>
        </p:nvSpPr>
        <p:spPr>
          <a:xfrm>
            <a:off x="6745836" y="3587343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D6328-40A2-6F4A-9000-FE4AD7404FB0}"/>
              </a:ext>
            </a:extLst>
          </p:cNvPr>
          <p:cNvSpPr txBox="1"/>
          <p:nvPr/>
        </p:nvSpPr>
        <p:spPr>
          <a:xfrm>
            <a:off x="6515047" y="289249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1992B9-F955-D84A-AC64-5189EA1CC00D}"/>
              </a:ext>
            </a:extLst>
          </p:cNvPr>
          <p:cNvSpPr txBox="1"/>
          <p:nvPr/>
        </p:nvSpPr>
        <p:spPr>
          <a:xfrm>
            <a:off x="5584959" y="289249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A7E41B-DEBC-0F47-BEC4-051460F75E09}"/>
              </a:ext>
            </a:extLst>
          </p:cNvPr>
          <p:cNvSpPr txBox="1"/>
          <p:nvPr/>
        </p:nvSpPr>
        <p:spPr>
          <a:xfrm>
            <a:off x="5562600" y="4841142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B27CDE-11F9-1141-B00D-398B00F9A2B2}"/>
              </a:ext>
            </a:extLst>
          </p:cNvPr>
          <p:cNvSpPr txBox="1"/>
          <p:nvPr/>
        </p:nvSpPr>
        <p:spPr>
          <a:xfrm>
            <a:off x="5318259" y="355430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51017B-129A-1848-A5A1-B573ACD38624}"/>
              </a:ext>
            </a:extLst>
          </p:cNvPr>
          <p:cNvSpPr txBox="1"/>
          <p:nvPr/>
        </p:nvSpPr>
        <p:spPr>
          <a:xfrm>
            <a:off x="7848600" y="14594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</p:spTree>
    <p:extLst>
      <p:ext uri="{BB962C8B-B14F-4D97-AF65-F5344CB8AC3E}">
        <p14:creationId xmlns:p14="http://schemas.microsoft.com/office/powerpoint/2010/main" val="19737455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F4416F-F22A-2446-AC9A-AD498BB240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55" t="2887" r="8430"/>
          <a:stretch/>
        </p:blipFill>
        <p:spPr>
          <a:xfrm>
            <a:off x="4419600" y="1066800"/>
            <a:ext cx="4339652" cy="53403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407FF9-10A7-F144-A4D9-2E41F72F323F}"/>
              </a:ext>
            </a:extLst>
          </p:cNvPr>
          <p:cNvSpPr txBox="1"/>
          <p:nvPr/>
        </p:nvSpPr>
        <p:spPr>
          <a:xfrm>
            <a:off x="0" y="1524000"/>
            <a:ext cx="4419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Blocks form a tree.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Not</a:t>
            </a:r>
            <a:r>
              <a:rPr lang="en-US" sz="2000" dirty="0"/>
              <a:t> a linked list.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The </a:t>
            </a:r>
            <a:r>
              <a:rPr lang="en-US" sz="2000" b="1" dirty="0">
                <a:solidFill>
                  <a:srgbClr val="00B050"/>
                </a:solidFill>
              </a:rPr>
              <a:t>genesis block</a:t>
            </a:r>
            <a:r>
              <a:rPr lang="en-US" sz="2000" dirty="0"/>
              <a:t> is called the </a:t>
            </a:r>
            <a:r>
              <a:rPr lang="en-US" sz="2000" b="1" dirty="0">
                <a:solidFill>
                  <a:srgbClr val="00B050"/>
                </a:solidFill>
              </a:rPr>
              <a:t>root </a:t>
            </a:r>
            <a:r>
              <a:rPr lang="en-US" sz="2000" dirty="0"/>
              <a:t>of the tree.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636D77-8336-0C47-8499-B8DD003B16BF}"/>
              </a:ext>
            </a:extLst>
          </p:cNvPr>
          <p:cNvSpPr/>
          <p:nvPr/>
        </p:nvSpPr>
        <p:spPr>
          <a:xfrm>
            <a:off x="4691053" y="6384665"/>
            <a:ext cx="29846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4"/>
              </a:rPr>
              <a:t>https://arxiv.org/pdf/1710.09437.pdf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8E31C-2E06-CA4C-830C-59828B28A41B}"/>
              </a:ext>
            </a:extLst>
          </p:cNvPr>
          <p:cNvSpPr txBox="1"/>
          <p:nvPr/>
        </p:nvSpPr>
        <p:spPr>
          <a:xfrm>
            <a:off x="5029200" y="41910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E4174D-4999-324C-9E97-651F9AA9C494}"/>
              </a:ext>
            </a:extLst>
          </p:cNvPr>
          <p:cNvSpPr txBox="1"/>
          <p:nvPr/>
        </p:nvSpPr>
        <p:spPr>
          <a:xfrm>
            <a:off x="6745836" y="3587343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D6328-40A2-6F4A-9000-FE4AD7404FB0}"/>
              </a:ext>
            </a:extLst>
          </p:cNvPr>
          <p:cNvSpPr txBox="1"/>
          <p:nvPr/>
        </p:nvSpPr>
        <p:spPr>
          <a:xfrm>
            <a:off x="6515047" y="289249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1992B9-F955-D84A-AC64-5189EA1CC00D}"/>
              </a:ext>
            </a:extLst>
          </p:cNvPr>
          <p:cNvSpPr txBox="1"/>
          <p:nvPr/>
        </p:nvSpPr>
        <p:spPr>
          <a:xfrm>
            <a:off x="5584959" y="289249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A7E41B-DEBC-0F47-BEC4-051460F75E09}"/>
              </a:ext>
            </a:extLst>
          </p:cNvPr>
          <p:cNvSpPr txBox="1"/>
          <p:nvPr/>
        </p:nvSpPr>
        <p:spPr>
          <a:xfrm>
            <a:off x="5562600" y="4841142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B27CDE-11F9-1141-B00D-398B00F9A2B2}"/>
              </a:ext>
            </a:extLst>
          </p:cNvPr>
          <p:cNvSpPr txBox="1"/>
          <p:nvPr/>
        </p:nvSpPr>
        <p:spPr>
          <a:xfrm>
            <a:off x="5318259" y="355430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51017B-129A-1848-A5A1-B573ACD38624}"/>
              </a:ext>
            </a:extLst>
          </p:cNvPr>
          <p:cNvSpPr txBox="1"/>
          <p:nvPr/>
        </p:nvSpPr>
        <p:spPr>
          <a:xfrm>
            <a:off x="7848600" y="14594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</p:spTree>
    <p:extLst>
      <p:ext uri="{BB962C8B-B14F-4D97-AF65-F5344CB8AC3E}">
        <p14:creationId xmlns:p14="http://schemas.microsoft.com/office/powerpoint/2010/main" val="3374348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F4416F-F22A-2446-AC9A-AD498BB240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55" t="2887" r="8430"/>
          <a:stretch/>
        </p:blipFill>
        <p:spPr>
          <a:xfrm>
            <a:off x="4419600" y="1066800"/>
            <a:ext cx="4339652" cy="53403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407FF9-10A7-F144-A4D9-2E41F72F323F}"/>
              </a:ext>
            </a:extLst>
          </p:cNvPr>
          <p:cNvSpPr txBox="1"/>
          <p:nvPr/>
        </p:nvSpPr>
        <p:spPr>
          <a:xfrm>
            <a:off x="0" y="1524000"/>
            <a:ext cx="4419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Blocks form a tree.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Not</a:t>
            </a:r>
            <a:r>
              <a:rPr lang="en-US" sz="2000" dirty="0"/>
              <a:t> a linked list.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The </a:t>
            </a:r>
            <a:r>
              <a:rPr lang="en-US" sz="2000" b="1" dirty="0">
                <a:solidFill>
                  <a:srgbClr val="00B050"/>
                </a:solidFill>
              </a:rPr>
              <a:t>genesis block</a:t>
            </a:r>
            <a:r>
              <a:rPr lang="en-US" sz="2000" dirty="0"/>
              <a:t> is called the </a:t>
            </a:r>
            <a:r>
              <a:rPr lang="en-US" sz="2000" b="1" dirty="0">
                <a:solidFill>
                  <a:srgbClr val="00B050"/>
                </a:solidFill>
              </a:rPr>
              <a:t>root </a:t>
            </a:r>
            <a:r>
              <a:rPr lang="en-US" sz="2000" dirty="0"/>
              <a:t>of the tree.</a:t>
            </a:r>
          </a:p>
          <a:p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Every block whose height is an exact multiple of </a:t>
            </a:r>
            <a:r>
              <a:rPr lang="en-US" sz="2000" b="1" dirty="0">
                <a:solidFill>
                  <a:srgbClr val="C00000"/>
                </a:solidFill>
              </a:rPr>
              <a:t>50</a:t>
            </a:r>
            <a:r>
              <a:rPr lang="en-US" sz="2000" dirty="0"/>
              <a:t> is a </a:t>
            </a:r>
            <a:r>
              <a:rPr lang="en-US" sz="2000" b="1" dirty="0">
                <a:solidFill>
                  <a:srgbClr val="00B050"/>
                </a:solidFill>
              </a:rPr>
              <a:t>checkpoint</a:t>
            </a:r>
            <a:r>
              <a:rPr lang="en-US" sz="2000" dirty="0"/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636D77-8336-0C47-8499-B8DD003B16BF}"/>
              </a:ext>
            </a:extLst>
          </p:cNvPr>
          <p:cNvSpPr/>
          <p:nvPr/>
        </p:nvSpPr>
        <p:spPr>
          <a:xfrm>
            <a:off x="4691053" y="6384665"/>
            <a:ext cx="29846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4"/>
              </a:rPr>
              <a:t>https://arxiv.org/pdf/1710.09437.pdf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8E31C-2E06-CA4C-830C-59828B28A41B}"/>
              </a:ext>
            </a:extLst>
          </p:cNvPr>
          <p:cNvSpPr txBox="1"/>
          <p:nvPr/>
        </p:nvSpPr>
        <p:spPr>
          <a:xfrm>
            <a:off x="5029200" y="41910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E4174D-4999-324C-9E97-651F9AA9C494}"/>
              </a:ext>
            </a:extLst>
          </p:cNvPr>
          <p:cNvSpPr txBox="1"/>
          <p:nvPr/>
        </p:nvSpPr>
        <p:spPr>
          <a:xfrm>
            <a:off x="6745836" y="3587343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D6328-40A2-6F4A-9000-FE4AD7404FB0}"/>
              </a:ext>
            </a:extLst>
          </p:cNvPr>
          <p:cNvSpPr txBox="1"/>
          <p:nvPr/>
        </p:nvSpPr>
        <p:spPr>
          <a:xfrm>
            <a:off x="6515047" y="289249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1992B9-F955-D84A-AC64-5189EA1CC00D}"/>
              </a:ext>
            </a:extLst>
          </p:cNvPr>
          <p:cNvSpPr txBox="1"/>
          <p:nvPr/>
        </p:nvSpPr>
        <p:spPr>
          <a:xfrm>
            <a:off x="5584959" y="289249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A7E41B-DEBC-0F47-BEC4-051460F75E09}"/>
              </a:ext>
            </a:extLst>
          </p:cNvPr>
          <p:cNvSpPr txBox="1"/>
          <p:nvPr/>
        </p:nvSpPr>
        <p:spPr>
          <a:xfrm>
            <a:off x="5562600" y="4841142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B27CDE-11F9-1141-B00D-398B00F9A2B2}"/>
              </a:ext>
            </a:extLst>
          </p:cNvPr>
          <p:cNvSpPr txBox="1"/>
          <p:nvPr/>
        </p:nvSpPr>
        <p:spPr>
          <a:xfrm>
            <a:off x="5318259" y="355430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51017B-129A-1848-A5A1-B573ACD38624}"/>
              </a:ext>
            </a:extLst>
          </p:cNvPr>
          <p:cNvSpPr txBox="1"/>
          <p:nvPr/>
        </p:nvSpPr>
        <p:spPr>
          <a:xfrm>
            <a:off x="7848600" y="14594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</p:spTree>
    <p:extLst>
      <p:ext uri="{BB962C8B-B14F-4D97-AF65-F5344CB8AC3E}">
        <p14:creationId xmlns:p14="http://schemas.microsoft.com/office/powerpoint/2010/main" val="23539532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F4416F-F22A-2446-AC9A-AD498BB240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55" t="2887" r="8430"/>
          <a:stretch/>
        </p:blipFill>
        <p:spPr>
          <a:xfrm>
            <a:off x="4419600" y="1066800"/>
            <a:ext cx="4339652" cy="53403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407FF9-10A7-F144-A4D9-2E41F72F323F}"/>
              </a:ext>
            </a:extLst>
          </p:cNvPr>
          <p:cNvSpPr txBox="1"/>
          <p:nvPr/>
        </p:nvSpPr>
        <p:spPr>
          <a:xfrm>
            <a:off x="0" y="1378089"/>
            <a:ext cx="4419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Blocks form a tree.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Not</a:t>
            </a:r>
            <a:r>
              <a:rPr lang="en-US" sz="2000" dirty="0"/>
              <a:t> a linked list.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The </a:t>
            </a:r>
            <a:r>
              <a:rPr lang="en-US" sz="2000" b="1" dirty="0">
                <a:solidFill>
                  <a:srgbClr val="00B050"/>
                </a:solidFill>
              </a:rPr>
              <a:t>genesis block</a:t>
            </a:r>
            <a:r>
              <a:rPr lang="en-US" sz="2000" dirty="0"/>
              <a:t> is called the </a:t>
            </a:r>
            <a:r>
              <a:rPr lang="en-US" sz="2000" b="1" dirty="0">
                <a:solidFill>
                  <a:srgbClr val="00B050"/>
                </a:solidFill>
              </a:rPr>
              <a:t>root </a:t>
            </a:r>
            <a:r>
              <a:rPr lang="en-US" sz="2000" dirty="0"/>
              <a:t>of the tree.</a:t>
            </a:r>
          </a:p>
          <a:p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Every block whose height is an exact multiple of </a:t>
            </a:r>
            <a:r>
              <a:rPr lang="en-US" sz="2000" b="1" dirty="0">
                <a:solidFill>
                  <a:srgbClr val="C00000"/>
                </a:solidFill>
              </a:rPr>
              <a:t>50</a:t>
            </a:r>
            <a:r>
              <a:rPr lang="en-US" sz="2000" dirty="0"/>
              <a:t> is a </a:t>
            </a:r>
            <a:r>
              <a:rPr lang="en-US" sz="2000" b="1" dirty="0">
                <a:solidFill>
                  <a:srgbClr val="00B050"/>
                </a:solidFill>
              </a:rPr>
              <a:t>checkpoint</a:t>
            </a:r>
            <a:r>
              <a:rPr lang="en-US" sz="2000" dirty="0"/>
              <a:t>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(</a:t>
            </a:r>
            <a:r>
              <a:rPr lang="en-US" sz="2000" b="1" dirty="0">
                <a:solidFill>
                  <a:srgbClr val="C00000"/>
                </a:solidFill>
              </a:rPr>
              <a:t>Efficiency</a:t>
            </a:r>
            <a:r>
              <a:rPr lang="en-US" sz="2000" dirty="0"/>
              <a:t>) Validators work on the </a:t>
            </a:r>
            <a:r>
              <a:rPr lang="en-US" sz="2000" b="1" dirty="0">
                <a:solidFill>
                  <a:srgbClr val="00B050"/>
                </a:solidFill>
              </a:rPr>
              <a:t>subtree</a:t>
            </a:r>
            <a:r>
              <a:rPr lang="en-US" sz="2000" dirty="0"/>
              <a:t> of checkpoints.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636D77-8336-0C47-8499-B8DD003B16BF}"/>
              </a:ext>
            </a:extLst>
          </p:cNvPr>
          <p:cNvSpPr/>
          <p:nvPr/>
        </p:nvSpPr>
        <p:spPr>
          <a:xfrm>
            <a:off x="4691053" y="6384665"/>
            <a:ext cx="29846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4"/>
              </a:rPr>
              <a:t>https://arxiv.org/pdf/1710.09437.pdf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8E31C-2E06-CA4C-830C-59828B28A41B}"/>
              </a:ext>
            </a:extLst>
          </p:cNvPr>
          <p:cNvSpPr txBox="1"/>
          <p:nvPr/>
        </p:nvSpPr>
        <p:spPr>
          <a:xfrm>
            <a:off x="5029200" y="41910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E4174D-4999-324C-9E97-651F9AA9C494}"/>
              </a:ext>
            </a:extLst>
          </p:cNvPr>
          <p:cNvSpPr txBox="1"/>
          <p:nvPr/>
        </p:nvSpPr>
        <p:spPr>
          <a:xfrm>
            <a:off x="6745836" y="3587343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D6328-40A2-6F4A-9000-FE4AD7404FB0}"/>
              </a:ext>
            </a:extLst>
          </p:cNvPr>
          <p:cNvSpPr txBox="1"/>
          <p:nvPr/>
        </p:nvSpPr>
        <p:spPr>
          <a:xfrm>
            <a:off x="6515047" y="289249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1992B9-F955-D84A-AC64-5189EA1CC00D}"/>
              </a:ext>
            </a:extLst>
          </p:cNvPr>
          <p:cNvSpPr txBox="1"/>
          <p:nvPr/>
        </p:nvSpPr>
        <p:spPr>
          <a:xfrm>
            <a:off x="5584959" y="289249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A7E41B-DEBC-0F47-BEC4-051460F75E09}"/>
              </a:ext>
            </a:extLst>
          </p:cNvPr>
          <p:cNvSpPr txBox="1"/>
          <p:nvPr/>
        </p:nvSpPr>
        <p:spPr>
          <a:xfrm>
            <a:off x="5562600" y="4841142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B27CDE-11F9-1141-B00D-398B00F9A2B2}"/>
              </a:ext>
            </a:extLst>
          </p:cNvPr>
          <p:cNvSpPr txBox="1"/>
          <p:nvPr/>
        </p:nvSpPr>
        <p:spPr>
          <a:xfrm>
            <a:off x="5318259" y="355430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51017B-129A-1848-A5A1-B573ACD38624}"/>
              </a:ext>
            </a:extLst>
          </p:cNvPr>
          <p:cNvSpPr txBox="1"/>
          <p:nvPr/>
        </p:nvSpPr>
        <p:spPr>
          <a:xfrm>
            <a:off x="7848600" y="14594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</p:spTree>
    <p:extLst>
      <p:ext uri="{BB962C8B-B14F-4D97-AF65-F5344CB8AC3E}">
        <p14:creationId xmlns:p14="http://schemas.microsoft.com/office/powerpoint/2010/main" val="3595506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F4416F-F22A-2446-AC9A-AD498BB240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55" t="2887" r="8430"/>
          <a:stretch/>
        </p:blipFill>
        <p:spPr>
          <a:xfrm>
            <a:off x="4419600" y="1066800"/>
            <a:ext cx="4339652" cy="53403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407FF9-10A7-F144-A4D9-2E41F72F323F}"/>
              </a:ext>
            </a:extLst>
          </p:cNvPr>
          <p:cNvSpPr txBox="1"/>
          <p:nvPr/>
        </p:nvSpPr>
        <p:spPr>
          <a:xfrm>
            <a:off x="0" y="1378089"/>
            <a:ext cx="44196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Blocks form a tree.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C00000"/>
                </a:solidFill>
              </a:rPr>
              <a:t>Not</a:t>
            </a:r>
            <a:r>
              <a:rPr lang="en-US" sz="2000" dirty="0"/>
              <a:t> a linked list.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The </a:t>
            </a:r>
            <a:r>
              <a:rPr lang="en-US" sz="2000" b="1" dirty="0">
                <a:solidFill>
                  <a:srgbClr val="00B050"/>
                </a:solidFill>
              </a:rPr>
              <a:t>genesis block</a:t>
            </a:r>
            <a:r>
              <a:rPr lang="en-US" sz="2000" dirty="0"/>
              <a:t> is called the </a:t>
            </a:r>
            <a:r>
              <a:rPr lang="en-US" sz="2000" b="1" dirty="0">
                <a:solidFill>
                  <a:srgbClr val="00B050"/>
                </a:solidFill>
              </a:rPr>
              <a:t>root </a:t>
            </a:r>
            <a:r>
              <a:rPr lang="en-US" sz="2000" dirty="0"/>
              <a:t>of the tree.</a:t>
            </a:r>
          </a:p>
          <a:p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Every block whose height is an exact multiple of </a:t>
            </a:r>
            <a:r>
              <a:rPr lang="en-US" sz="2000" b="1" dirty="0">
                <a:solidFill>
                  <a:srgbClr val="C00000"/>
                </a:solidFill>
              </a:rPr>
              <a:t>50</a:t>
            </a:r>
            <a:r>
              <a:rPr lang="en-US" sz="2000" dirty="0"/>
              <a:t> is a </a:t>
            </a:r>
            <a:r>
              <a:rPr lang="en-US" sz="2000" b="1" dirty="0">
                <a:solidFill>
                  <a:srgbClr val="00B050"/>
                </a:solidFill>
              </a:rPr>
              <a:t>checkpoint</a:t>
            </a:r>
            <a:r>
              <a:rPr lang="en-US" sz="2000" dirty="0"/>
              <a:t>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(</a:t>
            </a:r>
            <a:r>
              <a:rPr lang="en-US" sz="2000" b="1" dirty="0">
                <a:solidFill>
                  <a:srgbClr val="C00000"/>
                </a:solidFill>
              </a:rPr>
              <a:t>Efficiency</a:t>
            </a:r>
            <a:r>
              <a:rPr lang="en-US" sz="2000" dirty="0"/>
              <a:t>) Validators work on the </a:t>
            </a:r>
            <a:r>
              <a:rPr lang="en-US" sz="2000" b="1" dirty="0">
                <a:solidFill>
                  <a:srgbClr val="00B050"/>
                </a:solidFill>
              </a:rPr>
              <a:t>subtree</a:t>
            </a:r>
            <a:r>
              <a:rPr lang="en-US" sz="2000" dirty="0"/>
              <a:t> of checkpoints. 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A </a:t>
            </a:r>
            <a:r>
              <a:rPr lang="en-US" sz="2000" b="1" dirty="0">
                <a:solidFill>
                  <a:srgbClr val="00B050"/>
                </a:solidFill>
              </a:rPr>
              <a:t>vote</a:t>
            </a:r>
            <a:r>
              <a:rPr lang="en-US" sz="2000" dirty="0"/>
              <a:t> contains a </a:t>
            </a:r>
            <a:r>
              <a:rPr lang="en-US" sz="2000" b="1" dirty="0">
                <a:solidFill>
                  <a:srgbClr val="00B050"/>
                </a:solidFill>
              </a:rPr>
              <a:t>link</a:t>
            </a:r>
            <a:r>
              <a:rPr lang="en-US" sz="2000" dirty="0"/>
              <a:t> consisting of two checkpoints </a:t>
            </a:r>
          </a:p>
          <a:p>
            <a:pPr lvl="2"/>
            <a:r>
              <a:rPr lang="en-US" sz="2000" b="1" dirty="0">
                <a:solidFill>
                  <a:srgbClr val="00B050"/>
                </a:solidFill>
              </a:rPr>
              <a:t>L= </a:t>
            </a:r>
            <a:r>
              <a:rPr lang="en-US" sz="2000" b="1" dirty="0" err="1">
                <a:solidFill>
                  <a:srgbClr val="00B050"/>
                </a:solidFill>
              </a:rPr>
              <a:t>src</a:t>
            </a:r>
            <a:r>
              <a:rPr lang="en-US" sz="2000" b="1" dirty="0">
                <a:solidFill>
                  <a:srgbClr val="00B050"/>
                </a:solidFill>
              </a:rPr>
              <a:t>-&gt;target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Broadcast and collect.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636D77-8336-0C47-8499-B8DD003B16BF}"/>
              </a:ext>
            </a:extLst>
          </p:cNvPr>
          <p:cNvSpPr/>
          <p:nvPr/>
        </p:nvSpPr>
        <p:spPr>
          <a:xfrm>
            <a:off x="4691053" y="6384665"/>
            <a:ext cx="29846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4"/>
              </a:rPr>
              <a:t>https://arxiv.org/pdf/1710.09437.pdf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28E31C-2E06-CA4C-830C-59828B28A41B}"/>
              </a:ext>
            </a:extLst>
          </p:cNvPr>
          <p:cNvSpPr txBox="1"/>
          <p:nvPr/>
        </p:nvSpPr>
        <p:spPr>
          <a:xfrm>
            <a:off x="5029200" y="41910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E4174D-4999-324C-9E97-651F9AA9C494}"/>
              </a:ext>
            </a:extLst>
          </p:cNvPr>
          <p:cNvSpPr txBox="1"/>
          <p:nvPr/>
        </p:nvSpPr>
        <p:spPr>
          <a:xfrm>
            <a:off x="6745836" y="3587343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D6328-40A2-6F4A-9000-FE4AD7404FB0}"/>
              </a:ext>
            </a:extLst>
          </p:cNvPr>
          <p:cNvSpPr txBox="1"/>
          <p:nvPr/>
        </p:nvSpPr>
        <p:spPr>
          <a:xfrm>
            <a:off x="6515047" y="289249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1992B9-F955-D84A-AC64-5189EA1CC00D}"/>
              </a:ext>
            </a:extLst>
          </p:cNvPr>
          <p:cNvSpPr txBox="1"/>
          <p:nvPr/>
        </p:nvSpPr>
        <p:spPr>
          <a:xfrm>
            <a:off x="5584959" y="289249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A7E41B-DEBC-0F47-BEC4-051460F75E09}"/>
              </a:ext>
            </a:extLst>
          </p:cNvPr>
          <p:cNvSpPr txBox="1"/>
          <p:nvPr/>
        </p:nvSpPr>
        <p:spPr>
          <a:xfrm>
            <a:off x="5562600" y="4841142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B27CDE-11F9-1141-B00D-398B00F9A2B2}"/>
              </a:ext>
            </a:extLst>
          </p:cNvPr>
          <p:cNvSpPr txBox="1"/>
          <p:nvPr/>
        </p:nvSpPr>
        <p:spPr>
          <a:xfrm>
            <a:off x="5318259" y="3554305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51017B-129A-1848-A5A1-B573ACD38624}"/>
              </a:ext>
            </a:extLst>
          </p:cNvPr>
          <p:cNvSpPr txBox="1"/>
          <p:nvPr/>
        </p:nvSpPr>
        <p:spPr>
          <a:xfrm>
            <a:off x="7848600" y="145946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49</a:t>
            </a:r>
          </a:p>
        </p:txBody>
      </p:sp>
    </p:spTree>
    <p:extLst>
      <p:ext uri="{BB962C8B-B14F-4D97-AF65-F5344CB8AC3E}">
        <p14:creationId xmlns:p14="http://schemas.microsoft.com/office/powerpoint/2010/main" val="1864533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Supermajority Link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If the sum of the </a:t>
            </a:r>
            <a:r>
              <a:rPr lang="en-US" sz="2000" b="1" dirty="0">
                <a:solidFill>
                  <a:srgbClr val="C00000"/>
                </a:solidFill>
              </a:rPr>
              <a:t>deposits</a:t>
            </a:r>
            <a:r>
              <a:rPr lang="en-US" sz="2000" dirty="0"/>
              <a:t> of the nodes voting for a link </a:t>
            </a:r>
            <a:r>
              <a:rPr lang="en-US" sz="2000" b="1" i="1" dirty="0"/>
              <a:t>L</a:t>
            </a:r>
            <a:r>
              <a:rPr lang="en-US" sz="2000" dirty="0"/>
              <a:t> exceeds 2/3 of the </a:t>
            </a:r>
            <a:r>
              <a:rPr lang="en-US" sz="2000" b="1" dirty="0">
                <a:solidFill>
                  <a:srgbClr val="C00000"/>
                </a:solidFill>
              </a:rPr>
              <a:t>total deposit</a:t>
            </a:r>
            <a:r>
              <a:rPr lang="en-US" sz="2000" dirty="0"/>
              <a:t>, </a:t>
            </a:r>
            <a:r>
              <a:rPr lang="en-US" sz="2000" b="1" i="1" dirty="0"/>
              <a:t>L</a:t>
            </a:r>
            <a:r>
              <a:rPr lang="en-US" sz="2000" dirty="0"/>
              <a:t> is called the </a:t>
            </a:r>
            <a:r>
              <a:rPr lang="en-US" sz="2000" b="1" dirty="0">
                <a:solidFill>
                  <a:srgbClr val="00B050"/>
                </a:solidFill>
              </a:rPr>
              <a:t>supermajority link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7139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AD26DC-9AF0-A943-93E1-FA746368FD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55" t="2887" r="8430"/>
          <a:stretch/>
        </p:blipFill>
        <p:spPr>
          <a:xfrm>
            <a:off x="4419600" y="1066800"/>
            <a:ext cx="4339652" cy="53403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36849C-C3E0-5547-87D3-51561DDDA1C5}"/>
              </a:ext>
            </a:extLst>
          </p:cNvPr>
          <p:cNvSpPr txBox="1"/>
          <p:nvPr/>
        </p:nvSpPr>
        <p:spPr>
          <a:xfrm>
            <a:off x="0" y="1524000"/>
            <a:ext cx="4419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For example, three distinct </a:t>
            </a:r>
            <a:r>
              <a:rPr lang="en-US" sz="2000" b="1" dirty="0">
                <a:solidFill>
                  <a:srgbClr val="00B050"/>
                </a:solidFill>
              </a:rPr>
              <a:t>supermajority links</a:t>
            </a:r>
            <a:r>
              <a:rPr lang="en-US" sz="2000" dirty="0"/>
              <a:t>, which is represented </a:t>
            </a:r>
            <a:r>
              <a:rPr lang="en-US" sz="2000" b="1" dirty="0" err="1">
                <a:solidFill>
                  <a:srgbClr val="C00000"/>
                </a:solidFill>
              </a:rPr>
              <a:t>byr</a:t>
            </a:r>
            <a:r>
              <a:rPr lang="en-US" sz="2000" b="1" dirty="0">
                <a:solidFill>
                  <a:srgbClr val="C00000"/>
                </a:solidFill>
              </a:rPr>
              <a:t>-&gt;b1, b1-&gt;b2, b2-&gt;b3</a:t>
            </a:r>
            <a:r>
              <a:rPr lang="en-US" sz="2000" dirty="0"/>
              <a:t> respectively.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h(b</a:t>
            </a:r>
            <a:r>
              <a:rPr lang="en-US" sz="2000" baseline="-25000" dirty="0"/>
              <a:t>3</a:t>
            </a:r>
            <a:r>
              <a:rPr lang="en-US" sz="2000" dirty="0"/>
              <a:t>) &gt; h(b</a:t>
            </a:r>
            <a:r>
              <a:rPr lang="en-US" sz="2000" baseline="-25000" dirty="0"/>
              <a:t>2</a:t>
            </a:r>
            <a:r>
              <a:rPr lang="en-US" sz="2000" dirty="0"/>
              <a:t>)+1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solidFill>
                  <a:srgbClr val="C00000"/>
                </a:solidFill>
              </a:rPr>
              <a:t>Source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C00000"/>
                </a:solidFill>
              </a:rPr>
              <a:t>target</a:t>
            </a:r>
            <a:r>
              <a:rPr lang="en-US" sz="2000" dirty="0"/>
              <a:t> must be in the same branch; otherwise, the two nodes are called </a:t>
            </a:r>
            <a:r>
              <a:rPr lang="en-US" sz="2000" b="1" dirty="0">
                <a:solidFill>
                  <a:srgbClr val="00B050"/>
                </a:solidFill>
              </a:rPr>
              <a:t>conflicting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65089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Supermajority Link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If the sum of the </a:t>
            </a:r>
            <a:r>
              <a:rPr lang="en-US" sz="2000" b="1" dirty="0">
                <a:solidFill>
                  <a:srgbClr val="C00000"/>
                </a:solidFill>
              </a:rPr>
              <a:t>deposits</a:t>
            </a:r>
            <a:r>
              <a:rPr lang="en-US" sz="2000" dirty="0"/>
              <a:t> of the nodes voting for a link L exceeds 2/3 of the </a:t>
            </a:r>
            <a:r>
              <a:rPr lang="en-US" sz="2000" b="1" dirty="0">
                <a:solidFill>
                  <a:srgbClr val="C00000"/>
                </a:solidFill>
              </a:rPr>
              <a:t>total deposit</a:t>
            </a:r>
            <a:r>
              <a:rPr lang="en-US" sz="2000" dirty="0"/>
              <a:t>, L is called the </a:t>
            </a:r>
            <a:r>
              <a:rPr lang="en-US" sz="2000" b="1" dirty="0">
                <a:solidFill>
                  <a:srgbClr val="00B050"/>
                </a:solidFill>
              </a:rPr>
              <a:t>supermajority link</a:t>
            </a:r>
            <a:r>
              <a:rPr lang="en-US" sz="2000" dirty="0"/>
              <a:t>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The </a:t>
            </a:r>
            <a:r>
              <a:rPr lang="en-US" sz="2000" dirty="0">
                <a:solidFill>
                  <a:srgbClr val="C00000"/>
                </a:solidFill>
              </a:rPr>
              <a:t>source</a:t>
            </a:r>
            <a:r>
              <a:rPr lang="en-US" sz="2000" dirty="0"/>
              <a:t> of a supermajority link is </a:t>
            </a:r>
            <a:r>
              <a:rPr lang="en-US" sz="2000" b="1" dirty="0">
                <a:solidFill>
                  <a:srgbClr val="00B050"/>
                </a:solidFill>
              </a:rPr>
              <a:t>justified</a:t>
            </a:r>
            <a:r>
              <a:rPr lang="en-US" sz="2000" dirty="0"/>
              <a:t> and the </a:t>
            </a:r>
            <a:r>
              <a:rPr lang="en-US" sz="2000" dirty="0">
                <a:solidFill>
                  <a:srgbClr val="C00000"/>
                </a:solidFill>
              </a:rPr>
              <a:t>target</a:t>
            </a:r>
            <a:r>
              <a:rPr lang="en-US" sz="2000" dirty="0"/>
              <a:t> is </a:t>
            </a:r>
            <a:r>
              <a:rPr lang="en-US" sz="2000" b="1" dirty="0">
                <a:solidFill>
                  <a:srgbClr val="00B050"/>
                </a:solidFill>
              </a:rPr>
              <a:t>finalized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The root node is justified and finalized </a:t>
            </a:r>
            <a:r>
              <a:rPr lang="en-US" sz="2000" b="1" dirty="0">
                <a:solidFill>
                  <a:srgbClr val="C00000"/>
                </a:solidFill>
              </a:rPr>
              <a:t>by default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After </a:t>
            </a:r>
            <a:r>
              <a:rPr lang="en-US" sz="2000" b="1" dirty="0">
                <a:solidFill>
                  <a:srgbClr val="C00000"/>
                </a:solidFill>
              </a:rPr>
              <a:t>two</a:t>
            </a:r>
            <a:r>
              <a:rPr lang="en-US" sz="2000" dirty="0"/>
              <a:t> rounds of voting, each checkpoint is justified (</a:t>
            </a:r>
            <a:r>
              <a:rPr lang="en-US" sz="2000" b="1" dirty="0">
                <a:solidFill>
                  <a:srgbClr val="C00000"/>
                </a:solidFill>
              </a:rPr>
              <a:t>prepared</a:t>
            </a:r>
            <a:r>
              <a:rPr lang="en-US" sz="2000" dirty="0"/>
              <a:t>) and then finalized (</a:t>
            </a:r>
            <a:r>
              <a:rPr lang="en-US" sz="2000" b="1" dirty="0">
                <a:solidFill>
                  <a:srgbClr val="C00000"/>
                </a:solidFill>
              </a:rPr>
              <a:t>committed</a:t>
            </a:r>
            <a:r>
              <a:rPr lang="en-US" sz="20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3736985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AD26DC-9AF0-A943-93E1-FA746368FD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55" t="2887" r="8430"/>
          <a:stretch/>
        </p:blipFill>
        <p:spPr>
          <a:xfrm>
            <a:off x="4419600" y="1066800"/>
            <a:ext cx="4339652" cy="53403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36849C-C3E0-5547-87D3-51561DDDA1C5}"/>
              </a:ext>
            </a:extLst>
          </p:cNvPr>
          <p:cNvSpPr txBox="1"/>
          <p:nvPr/>
        </p:nvSpPr>
        <p:spPr>
          <a:xfrm>
            <a:off x="0" y="1524000"/>
            <a:ext cx="44196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For example, three distinct </a:t>
            </a:r>
            <a:r>
              <a:rPr lang="en-US" sz="2000" b="1" dirty="0">
                <a:solidFill>
                  <a:srgbClr val="00B050"/>
                </a:solidFill>
              </a:rPr>
              <a:t>supermajority links</a:t>
            </a:r>
            <a:r>
              <a:rPr lang="en-US" sz="2000" dirty="0"/>
              <a:t>, which is represented </a:t>
            </a:r>
            <a:r>
              <a:rPr lang="en-US" sz="2000" b="1" dirty="0" err="1">
                <a:solidFill>
                  <a:srgbClr val="C00000"/>
                </a:solidFill>
              </a:rPr>
              <a:t>byr</a:t>
            </a:r>
            <a:r>
              <a:rPr lang="en-US" sz="2000" b="1" dirty="0">
                <a:solidFill>
                  <a:srgbClr val="C00000"/>
                </a:solidFill>
              </a:rPr>
              <a:t>-&gt;b1, b1-&gt;b2, b2-&gt;b3</a:t>
            </a:r>
            <a:r>
              <a:rPr lang="en-US" sz="2000" dirty="0"/>
              <a:t> respectively.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h(b</a:t>
            </a:r>
            <a:r>
              <a:rPr lang="en-US" sz="2000" baseline="-25000" dirty="0"/>
              <a:t>3</a:t>
            </a:r>
            <a:r>
              <a:rPr lang="en-US" sz="2000" dirty="0"/>
              <a:t>) &gt; h(b</a:t>
            </a:r>
            <a:r>
              <a:rPr lang="en-US" sz="2000" baseline="-25000" dirty="0"/>
              <a:t>2</a:t>
            </a:r>
            <a:r>
              <a:rPr lang="en-US" sz="2000" dirty="0"/>
              <a:t>)+1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solidFill>
                  <a:srgbClr val="C00000"/>
                </a:solidFill>
              </a:rPr>
              <a:t>Source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C00000"/>
                </a:solidFill>
              </a:rPr>
              <a:t>target</a:t>
            </a:r>
            <a:r>
              <a:rPr lang="en-US" sz="2000" dirty="0"/>
              <a:t> must be in the same branch; otherwise, the two nodes are called </a:t>
            </a:r>
            <a:r>
              <a:rPr lang="en-US" sz="2000" b="1" dirty="0">
                <a:solidFill>
                  <a:srgbClr val="00B050"/>
                </a:solidFill>
              </a:rPr>
              <a:t>conflicting</a:t>
            </a:r>
            <a:r>
              <a:rPr lang="en-US" sz="2000" dirty="0"/>
              <a:t>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r, b1, and b2 are </a:t>
            </a:r>
            <a:r>
              <a:rPr lang="en-US" sz="2000" b="1" dirty="0">
                <a:solidFill>
                  <a:srgbClr val="C00000"/>
                </a:solidFill>
              </a:rPr>
              <a:t>finalized</a:t>
            </a:r>
            <a:r>
              <a:rPr lang="en-US" sz="2000" dirty="0"/>
              <a:t>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b3 is </a:t>
            </a:r>
            <a:r>
              <a:rPr lang="en-US" sz="2000" b="1" dirty="0">
                <a:solidFill>
                  <a:srgbClr val="C00000"/>
                </a:solidFill>
              </a:rPr>
              <a:t>justified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09754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Checkpoint Selection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Fork Choice Rule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Select the highest “</a:t>
            </a:r>
            <a:r>
              <a:rPr lang="en-US" sz="2000" b="1" dirty="0">
                <a:solidFill>
                  <a:srgbClr val="C00000"/>
                </a:solidFill>
              </a:rPr>
              <a:t>justified</a:t>
            </a:r>
            <a:r>
              <a:rPr lang="en-US" sz="2000" dirty="0"/>
              <a:t>” checkpoint to establish the link.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12251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Review PBFT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A44345-9D58-964F-8971-8E1BC6D2BEE6}"/>
              </a:ext>
            </a:extLst>
          </p:cNvPr>
          <p:cNvSpPr txBox="1"/>
          <p:nvPr/>
        </p:nvSpPr>
        <p:spPr>
          <a:xfrm>
            <a:off x="838200" y="1676400"/>
            <a:ext cx="74676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Permissioned network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Only “</a:t>
            </a:r>
            <a:r>
              <a:rPr lang="en-US" sz="2000" b="1" dirty="0">
                <a:solidFill>
                  <a:srgbClr val="C00000"/>
                </a:solidFill>
              </a:rPr>
              <a:t>permitted</a:t>
            </a:r>
            <a:r>
              <a:rPr lang="en-US" sz="2000" dirty="0"/>
              <a:t>” nodes can participate in the consensus process.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Why?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dirty="0"/>
              <a:t>Nodes need to verify each other’s </a:t>
            </a:r>
            <a:r>
              <a:rPr lang="en-US" b="1" dirty="0">
                <a:solidFill>
                  <a:srgbClr val="C00000"/>
                </a:solidFill>
              </a:rPr>
              <a:t>signature</a:t>
            </a:r>
            <a:r>
              <a:rPr lang="en-US" dirty="0"/>
              <a:t>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dirty="0"/>
              <a:t>Keep track of the </a:t>
            </a:r>
            <a:r>
              <a:rPr lang="en-US" b="1" dirty="0">
                <a:solidFill>
                  <a:srgbClr val="C00000"/>
                </a:solidFill>
              </a:rPr>
              <a:t>number of active nodes</a:t>
            </a:r>
            <a:r>
              <a:rPr lang="en-US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How does Ethereum implement it?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dirty="0"/>
              <a:t>Participants ”register” with their </a:t>
            </a:r>
            <a:r>
              <a:rPr lang="en-US" b="1" dirty="0">
                <a:solidFill>
                  <a:srgbClr val="C00000"/>
                </a:solidFill>
              </a:rPr>
              <a:t>deposits</a:t>
            </a:r>
            <a:r>
              <a:rPr lang="en-US" dirty="0"/>
              <a:t>/assets.</a:t>
            </a:r>
          </a:p>
        </p:txBody>
      </p:sp>
    </p:spTree>
    <p:extLst>
      <p:ext uri="{BB962C8B-B14F-4D97-AF65-F5344CB8AC3E}">
        <p14:creationId xmlns:p14="http://schemas.microsoft.com/office/powerpoint/2010/main" val="6648719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Checkpoint Selection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Fork Choice Rule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Select the highest “</a:t>
            </a:r>
            <a:r>
              <a:rPr lang="en-US" sz="2000" b="1" dirty="0">
                <a:solidFill>
                  <a:srgbClr val="C00000"/>
                </a:solidFill>
              </a:rPr>
              <a:t>justified</a:t>
            </a:r>
            <a:r>
              <a:rPr lang="en-US" sz="2000" dirty="0"/>
              <a:t>” checkpoint to establish the link.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Validator set change dynamically.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588793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Checkpoint Selection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Fork Choice Rule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Select the highest “</a:t>
            </a:r>
            <a:r>
              <a:rPr lang="en-US" sz="2000" b="1" dirty="0">
                <a:solidFill>
                  <a:srgbClr val="C00000"/>
                </a:solidFill>
              </a:rPr>
              <a:t>justified</a:t>
            </a:r>
            <a:r>
              <a:rPr lang="en-US" sz="2000" dirty="0"/>
              <a:t>” checkpoint to establish the link.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Validator set change dynamically.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Withdraw delay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node needs to wait a certain amount of time, from </a:t>
            </a:r>
            <a:r>
              <a:rPr lang="en-US" sz="2000" b="1" dirty="0">
                <a:solidFill>
                  <a:srgbClr val="C00000"/>
                </a:solidFill>
              </a:rPr>
              <a:t>exiting</a:t>
            </a:r>
            <a:r>
              <a:rPr lang="en-US" sz="2000" dirty="0"/>
              <a:t> the network to getting the deposit back.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286035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Checkpoint Selection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Fork Choice Rule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Select the highest “</a:t>
            </a:r>
            <a:r>
              <a:rPr lang="en-US" sz="2000" b="1" dirty="0">
                <a:solidFill>
                  <a:srgbClr val="C00000"/>
                </a:solidFill>
              </a:rPr>
              <a:t>justified</a:t>
            </a:r>
            <a:r>
              <a:rPr lang="en-US" sz="2000" dirty="0"/>
              <a:t>” checkpoint to establish the link.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Validator set change dynamically.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Withdraw delay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node needs to wait a certain </a:t>
            </a:r>
            <a:r>
              <a:rPr lang="en-US" sz="2000" dirty="0" err="1"/>
              <a:t>amont</a:t>
            </a:r>
            <a:r>
              <a:rPr lang="en-US" sz="2000" dirty="0"/>
              <a:t> of time, from exiting the network to getting the deposit back.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Dynasty of a checkpoint</a:t>
            </a:r>
            <a:r>
              <a:rPr lang="en-US" sz="2000" dirty="0"/>
              <a:t>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The number of checkpoints from the root node to that node.</a:t>
            </a:r>
          </a:p>
        </p:txBody>
      </p:sp>
    </p:spTree>
    <p:extLst>
      <p:ext uri="{BB962C8B-B14F-4D97-AF65-F5344CB8AC3E}">
        <p14:creationId xmlns:p14="http://schemas.microsoft.com/office/powerpoint/2010/main" val="12055367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AD26DC-9AF0-A943-93E1-FA746368FD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55" t="2887" r="8430"/>
          <a:stretch/>
        </p:blipFill>
        <p:spPr>
          <a:xfrm>
            <a:off x="4419600" y="1066800"/>
            <a:ext cx="4339652" cy="53403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36849C-C3E0-5547-87D3-51561DDDA1C5}"/>
              </a:ext>
            </a:extLst>
          </p:cNvPr>
          <p:cNvSpPr txBox="1"/>
          <p:nvPr/>
        </p:nvSpPr>
        <p:spPr>
          <a:xfrm>
            <a:off x="0" y="1524000"/>
            <a:ext cx="44196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For example, three distinct </a:t>
            </a:r>
            <a:r>
              <a:rPr lang="en-US" sz="2000" b="1" dirty="0">
                <a:solidFill>
                  <a:srgbClr val="00B050"/>
                </a:solidFill>
              </a:rPr>
              <a:t>supermajority links</a:t>
            </a:r>
            <a:r>
              <a:rPr lang="en-US" sz="2000" dirty="0"/>
              <a:t>, which is represented </a:t>
            </a:r>
            <a:r>
              <a:rPr lang="en-US" sz="2000" b="1" dirty="0" err="1">
                <a:solidFill>
                  <a:srgbClr val="C00000"/>
                </a:solidFill>
              </a:rPr>
              <a:t>byr</a:t>
            </a:r>
            <a:r>
              <a:rPr lang="en-US" sz="2000" b="1" dirty="0">
                <a:solidFill>
                  <a:srgbClr val="C00000"/>
                </a:solidFill>
              </a:rPr>
              <a:t>-&gt;b1, b1-&gt;b2, b2-&gt;b3</a:t>
            </a:r>
            <a:r>
              <a:rPr lang="en-US" sz="2000" dirty="0"/>
              <a:t> respectively.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h(b</a:t>
            </a:r>
            <a:r>
              <a:rPr lang="en-US" sz="2000" baseline="-25000" dirty="0"/>
              <a:t>3</a:t>
            </a:r>
            <a:r>
              <a:rPr lang="en-US" sz="2000" dirty="0"/>
              <a:t>) &gt; h(b</a:t>
            </a:r>
            <a:r>
              <a:rPr lang="en-US" sz="2000" baseline="-25000" dirty="0"/>
              <a:t>2</a:t>
            </a:r>
            <a:r>
              <a:rPr lang="en-US" sz="2000" dirty="0"/>
              <a:t>)+1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solidFill>
                  <a:srgbClr val="C00000"/>
                </a:solidFill>
              </a:rPr>
              <a:t>Source</a:t>
            </a:r>
            <a:r>
              <a:rPr lang="en-US" sz="2000" dirty="0"/>
              <a:t> and </a:t>
            </a:r>
            <a:r>
              <a:rPr lang="en-US" sz="2000" dirty="0">
                <a:solidFill>
                  <a:srgbClr val="C00000"/>
                </a:solidFill>
              </a:rPr>
              <a:t>target</a:t>
            </a:r>
            <a:r>
              <a:rPr lang="en-US" sz="2000" dirty="0"/>
              <a:t> must be in the same branch; otherwise, the two nodes are called </a:t>
            </a:r>
            <a:r>
              <a:rPr lang="en-US" sz="2000" b="1" dirty="0">
                <a:solidFill>
                  <a:srgbClr val="00B050"/>
                </a:solidFill>
              </a:rPr>
              <a:t>conflicting</a:t>
            </a:r>
            <a:r>
              <a:rPr lang="en-US" sz="2000" dirty="0"/>
              <a:t>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r, b1, and b2 are </a:t>
            </a:r>
            <a:r>
              <a:rPr lang="en-US" sz="2000" b="1" dirty="0">
                <a:solidFill>
                  <a:srgbClr val="C00000"/>
                </a:solidFill>
              </a:rPr>
              <a:t>finalized</a:t>
            </a:r>
            <a:r>
              <a:rPr lang="en-US" sz="2000" dirty="0"/>
              <a:t>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b3 is </a:t>
            </a:r>
            <a:r>
              <a:rPr lang="en-US" sz="2000" b="1" dirty="0">
                <a:solidFill>
                  <a:srgbClr val="C00000"/>
                </a:solidFill>
              </a:rPr>
              <a:t>justified</a:t>
            </a:r>
            <a:r>
              <a:rPr lang="en-US" sz="2000" dirty="0"/>
              <a:t>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The dynasty of b3 is 3.</a:t>
            </a:r>
          </a:p>
        </p:txBody>
      </p:sp>
    </p:spTree>
    <p:extLst>
      <p:ext uri="{BB962C8B-B14F-4D97-AF65-F5344CB8AC3E}">
        <p14:creationId xmlns:p14="http://schemas.microsoft.com/office/powerpoint/2010/main" val="19508279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Checkpoint Selection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Forward validator set of a dynasty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Nodes that joined by that dynasty.</a:t>
            </a:r>
          </a:p>
        </p:txBody>
      </p:sp>
    </p:spTree>
    <p:extLst>
      <p:ext uri="{BB962C8B-B14F-4D97-AF65-F5344CB8AC3E}">
        <p14:creationId xmlns:p14="http://schemas.microsoft.com/office/powerpoint/2010/main" val="26540821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Checkpoint Selection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Forward validator set of a dynasty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Nodes that joined by that dynasty.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b="1" dirty="0">
              <a:solidFill>
                <a:srgbClr val="00B050"/>
              </a:solidFill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Rear validator set of a dynasty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Nodes that existed by that dynasty.</a:t>
            </a:r>
          </a:p>
        </p:txBody>
      </p:sp>
    </p:spTree>
    <p:extLst>
      <p:ext uri="{BB962C8B-B14F-4D97-AF65-F5344CB8AC3E}">
        <p14:creationId xmlns:p14="http://schemas.microsoft.com/office/powerpoint/2010/main" val="11805157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Checkpoint Selection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Forward validator set of a dynasty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Nodes that joined by that dynasty.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b="1" dirty="0">
              <a:solidFill>
                <a:srgbClr val="00B050"/>
              </a:solidFill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Rear validator set of a dynasty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Nodes that existed by that dynasty.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The forward validator set and rear validator set of a dynasty are usually </a:t>
            </a:r>
            <a:r>
              <a:rPr lang="en-US" sz="2000" b="1" dirty="0">
                <a:solidFill>
                  <a:srgbClr val="C00000"/>
                </a:solidFill>
              </a:rPr>
              <a:t>highly overlapped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6230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Checkpoint Selection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Forward validator set of a dynasty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Nodes that joined by that dynasty.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b="1" dirty="0">
              <a:solidFill>
                <a:srgbClr val="00B050"/>
              </a:solidFill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00B050"/>
                </a:solidFill>
              </a:rPr>
              <a:t>Rear validator set of a dynasty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Nodes that existed by that dynasty.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The forward validator set and rear validator set of a dynasty are usually </a:t>
            </a:r>
            <a:r>
              <a:rPr lang="en-US" sz="2000" b="1" dirty="0">
                <a:solidFill>
                  <a:srgbClr val="C00000"/>
                </a:solidFill>
              </a:rPr>
              <a:t>highly overlapped</a:t>
            </a:r>
            <a:r>
              <a:rPr lang="en-US" sz="2000" dirty="0"/>
              <a:t>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What might happen if the two sets substantially differ?</a:t>
            </a:r>
          </a:p>
        </p:txBody>
      </p:sp>
    </p:spTree>
    <p:extLst>
      <p:ext uri="{BB962C8B-B14F-4D97-AF65-F5344CB8AC3E}">
        <p14:creationId xmlns:p14="http://schemas.microsoft.com/office/powerpoint/2010/main" val="6959329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07A35A-B170-3242-BE2F-392A9E4E9F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3" t="1316" r="9363"/>
          <a:stretch/>
        </p:blipFill>
        <p:spPr>
          <a:xfrm>
            <a:off x="4114800" y="1066800"/>
            <a:ext cx="4905248" cy="5410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020896-6EE3-B541-8F89-EACF3710D4B6}"/>
              </a:ext>
            </a:extLst>
          </p:cNvPr>
          <p:cNvSpPr txBox="1"/>
          <p:nvPr/>
        </p:nvSpPr>
        <p:spPr>
          <a:xfrm>
            <a:off x="0" y="1676400"/>
            <a:ext cx="4114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Nodes collude to join/leave the network together.  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b="1" dirty="0">
                <a:solidFill>
                  <a:srgbClr val="C00000"/>
                </a:solidFill>
              </a:rPr>
              <a:t>Safety failure</a:t>
            </a:r>
            <a:r>
              <a:rPr lang="en-US" sz="2000" dirty="0"/>
              <a:t> may occur when two grandchildren of a finalized checkpoint have different dynasties because the evidence was included in one chain but not the other.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FD6AB3-1D73-C14E-92A4-453B8A733036}"/>
              </a:ext>
            </a:extLst>
          </p:cNvPr>
          <p:cNvSpPr/>
          <p:nvPr/>
        </p:nvSpPr>
        <p:spPr>
          <a:xfrm>
            <a:off x="4572000" y="6292334"/>
            <a:ext cx="3698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Helvetica" pitchFamily="2" charset="0"/>
              </a:rPr>
              <a:t>Attack from dynamic validator sets</a:t>
            </a:r>
            <a:endParaRPr lang="en-US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8290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685800"/>
            <a:ext cx="6553200" cy="793190"/>
          </a:xfrm>
        </p:spPr>
        <p:txBody>
          <a:bodyPr/>
          <a:lstStyle/>
          <a:p>
            <a:r>
              <a:rPr lang="en-US" altLang="zh-CN" b="1" dirty="0">
                <a:latin typeface="+mn-lt"/>
              </a:rPr>
              <a:t>Improvements of Casper FFG</a:t>
            </a:r>
            <a:endParaRPr lang="en-US" b="1" dirty="0"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01A220-D039-1A4A-B6BA-B80EA36BA169}"/>
              </a:ext>
            </a:extLst>
          </p:cNvPr>
          <p:cNvSpPr txBox="1"/>
          <p:nvPr/>
        </p:nvSpPr>
        <p:spPr>
          <a:xfrm>
            <a:off x="609600" y="1676400"/>
            <a:ext cx="792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b="1" dirty="0"/>
              <a:t>Economic Punishment: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PBFT applies to </a:t>
            </a:r>
            <a:r>
              <a:rPr lang="en-US" sz="2000" b="1" dirty="0">
                <a:solidFill>
                  <a:srgbClr val="C00000"/>
                </a:solidFill>
              </a:rPr>
              <a:t>permissioned</a:t>
            </a:r>
            <a:r>
              <a:rPr lang="en-US" sz="2000" dirty="0"/>
              <a:t> system.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Casper FFG is </a:t>
            </a:r>
            <a:r>
              <a:rPr lang="en-US" sz="2000" b="1" dirty="0">
                <a:solidFill>
                  <a:srgbClr val="C00000"/>
                </a:solidFill>
              </a:rPr>
              <a:t>permission-less</a:t>
            </a:r>
            <a:r>
              <a:rPr lang="en-US" sz="2000" dirty="0"/>
              <a:t>.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17653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Review PBFT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A44345-9D58-964F-8971-8E1BC6D2BEE6}"/>
              </a:ext>
            </a:extLst>
          </p:cNvPr>
          <p:cNvSpPr txBox="1"/>
          <p:nvPr/>
        </p:nvSpPr>
        <p:spPr>
          <a:xfrm>
            <a:off x="838200" y="1676400"/>
            <a:ext cx="7467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Permissioned network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Only “</a:t>
            </a:r>
            <a:r>
              <a:rPr lang="en-US" sz="2000" b="1" dirty="0">
                <a:solidFill>
                  <a:srgbClr val="C00000"/>
                </a:solidFill>
              </a:rPr>
              <a:t>permitted</a:t>
            </a:r>
            <a:r>
              <a:rPr lang="en-US" sz="2000" dirty="0"/>
              <a:t>” nodes can participate in the consensus process.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Why?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dirty="0"/>
              <a:t>Nodes need to verify each other’s </a:t>
            </a:r>
            <a:r>
              <a:rPr lang="en-US" b="1" dirty="0">
                <a:solidFill>
                  <a:srgbClr val="C00000"/>
                </a:solidFill>
              </a:rPr>
              <a:t>signature</a:t>
            </a:r>
            <a:r>
              <a:rPr lang="en-US" dirty="0"/>
              <a:t>.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dirty="0"/>
              <a:t>Keep track of the </a:t>
            </a:r>
            <a:r>
              <a:rPr lang="en-US" b="1" dirty="0">
                <a:solidFill>
                  <a:srgbClr val="C00000"/>
                </a:solidFill>
              </a:rPr>
              <a:t>number of active nodes</a:t>
            </a:r>
            <a:r>
              <a:rPr lang="en-US" dirty="0"/>
              <a:t>.</a:t>
            </a:r>
          </a:p>
          <a:p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Leader-based: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Only the leader/primary can propose the next block</a:t>
            </a:r>
          </a:p>
        </p:txBody>
      </p:sp>
    </p:spTree>
    <p:extLst>
      <p:ext uri="{BB962C8B-B14F-4D97-AF65-F5344CB8AC3E}">
        <p14:creationId xmlns:p14="http://schemas.microsoft.com/office/powerpoint/2010/main" val="9872406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685800"/>
            <a:ext cx="6553200" cy="793190"/>
          </a:xfrm>
        </p:spPr>
        <p:txBody>
          <a:bodyPr/>
          <a:lstStyle/>
          <a:p>
            <a:r>
              <a:rPr lang="en-US" altLang="zh-CN" b="1" dirty="0">
                <a:latin typeface="+mn-lt"/>
              </a:rPr>
              <a:t>Improvements of Casper FFG</a:t>
            </a:r>
            <a:endParaRPr lang="en-US" b="1" dirty="0"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301A220-D039-1A4A-B6BA-B80EA36BA169}"/>
                  </a:ext>
                </a:extLst>
              </p:cNvPr>
              <p:cNvSpPr txBox="1"/>
              <p:nvPr/>
            </p:nvSpPr>
            <p:spPr>
              <a:xfrm>
                <a:off x="609600" y="1676400"/>
                <a:ext cx="7924800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Wingdings" pitchFamily="2" charset="2"/>
                  <a:buChar char="q"/>
                </a:pPr>
                <a:r>
                  <a:rPr lang="en-US" sz="2000" dirty="0"/>
                  <a:t>Economic Punishment: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lang="en-US" sz="2000" dirty="0"/>
                  <a:t>PBFT applies to </a:t>
                </a:r>
                <a:r>
                  <a:rPr lang="en-US" sz="2000" b="1" dirty="0">
                    <a:solidFill>
                      <a:srgbClr val="C00000"/>
                    </a:solidFill>
                  </a:rPr>
                  <a:t>permissioned</a:t>
                </a:r>
                <a:r>
                  <a:rPr lang="en-US" sz="2000" dirty="0"/>
                  <a:t> system.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lang="en-US" sz="2000" dirty="0"/>
                  <a:t>Casper FFG is </a:t>
                </a:r>
                <a:r>
                  <a:rPr lang="en-US" sz="2000" b="1" dirty="0">
                    <a:solidFill>
                      <a:srgbClr val="C00000"/>
                    </a:solidFill>
                  </a:rPr>
                  <a:t>permission-less</a:t>
                </a:r>
                <a:r>
                  <a:rPr lang="en-US" sz="2000" dirty="0"/>
                  <a:t>.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endParaRPr lang="en-US" sz="2000" dirty="0"/>
              </a:p>
              <a:p>
                <a:pPr marL="342900" indent="-342900">
                  <a:buFont typeface="Wingdings" pitchFamily="2" charset="2"/>
                  <a:buChar char="q"/>
                </a:pPr>
                <a:r>
                  <a:rPr lang="en-US" sz="2000" dirty="0"/>
                  <a:t>Separation of Block proposing and Consensus: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lang="en-US" sz="2000" dirty="0"/>
                  <a:t>The frequency of block proposing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frequency of consensus</a:t>
                </a:r>
              </a:p>
              <a:p>
                <a:pPr marL="342900" indent="-342900">
                  <a:buFont typeface="Wingdings" pitchFamily="2" charset="2"/>
                  <a:buChar char="q"/>
                </a:pPr>
                <a:endParaRPr lang="en-US" sz="2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301A220-D039-1A4A-B6BA-B80EA36BA1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676400"/>
                <a:ext cx="7924800" cy="2246769"/>
              </a:xfrm>
              <a:prstGeom prst="rect">
                <a:avLst/>
              </a:prstGeom>
              <a:blipFill>
                <a:blip r:embed="rId3"/>
                <a:stretch>
                  <a:fillRect l="-641" t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7265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685800"/>
            <a:ext cx="6553200" cy="793190"/>
          </a:xfrm>
        </p:spPr>
        <p:txBody>
          <a:bodyPr/>
          <a:lstStyle/>
          <a:p>
            <a:r>
              <a:rPr lang="en-US" altLang="zh-CN" b="1" dirty="0">
                <a:latin typeface="+mn-lt"/>
              </a:rPr>
              <a:t>Improvements of Casper FFG</a:t>
            </a:r>
            <a:endParaRPr lang="en-US" b="1" dirty="0"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301A220-D039-1A4A-B6BA-B80EA36BA169}"/>
                  </a:ext>
                </a:extLst>
              </p:cNvPr>
              <p:cNvSpPr txBox="1"/>
              <p:nvPr/>
            </p:nvSpPr>
            <p:spPr>
              <a:xfrm>
                <a:off x="609600" y="1676400"/>
                <a:ext cx="7924800" cy="34778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Wingdings" pitchFamily="2" charset="2"/>
                  <a:buChar char="q"/>
                </a:pPr>
                <a:r>
                  <a:rPr lang="en-US" sz="2000" dirty="0"/>
                  <a:t>Economic Punishment: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lang="en-US" sz="2000" dirty="0"/>
                  <a:t>PBFT applies to </a:t>
                </a:r>
                <a:r>
                  <a:rPr lang="en-US" sz="2000" b="1" dirty="0">
                    <a:solidFill>
                      <a:srgbClr val="C00000"/>
                    </a:solidFill>
                  </a:rPr>
                  <a:t>permissioned</a:t>
                </a:r>
                <a:r>
                  <a:rPr lang="en-US" sz="2000" dirty="0"/>
                  <a:t> system.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lang="en-US" sz="2000" dirty="0"/>
                  <a:t>Casper FFG is </a:t>
                </a:r>
                <a:r>
                  <a:rPr lang="en-US" sz="2000" b="1" dirty="0">
                    <a:solidFill>
                      <a:srgbClr val="C00000"/>
                    </a:solidFill>
                  </a:rPr>
                  <a:t>permission-less</a:t>
                </a:r>
                <a:r>
                  <a:rPr lang="en-US" sz="2000" dirty="0"/>
                  <a:t>.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endParaRPr lang="en-US" sz="2000" dirty="0"/>
              </a:p>
              <a:p>
                <a:pPr marL="342900" indent="-342900">
                  <a:buFont typeface="Wingdings" pitchFamily="2" charset="2"/>
                  <a:buChar char="q"/>
                </a:pPr>
                <a:r>
                  <a:rPr lang="en-US" sz="2000" dirty="0"/>
                  <a:t>Separation of Block proposing and Consensus: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lang="en-US" sz="2000" dirty="0"/>
                  <a:t>The frequency of block proposing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frequency of consensus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endParaRPr lang="en-US" sz="2000" dirty="0"/>
              </a:p>
              <a:p>
                <a:pPr marL="342900" indent="-342900">
                  <a:buFont typeface="Wingdings" pitchFamily="2" charset="2"/>
                  <a:buChar char="q"/>
                </a:pPr>
                <a:r>
                  <a:rPr lang="en-US" sz="2000" dirty="0"/>
                  <a:t>Pipelined Consensus</a:t>
                </a:r>
              </a:p>
              <a:p>
                <a:pPr marL="342900" indent="-342900">
                  <a:buFont typeface="Wingdings" pitchFamily="2" charset="2"/>
                  <a:buChar char="q"/>
                </a:pPr>
                <a:endParaRPr lang="en-US" sz="2000" dirty="0"/>
              </a:p>
              <a:p>
                <a:pPr marL="342900" indent="-342900">
                  <a:buFont typeface="Wingdings" pitchFamily="2" charset="2"/>
                  <a:buChar char="q"/>
                </a:pPr>
                <a:endParaRPr lang="en-US" sz="2000" dirty="0"/>
              </a:p>
              <a:p>
                <a:pPr marL="342900" indent="-342900">
                  <a:buFont typeface="Wingdings" pitchFamily="2" charset="2"/>
                  <a:buChar char="q"/>
                </a:pPr>
                <a:endParaRPr lang="en-US" sz="2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301A220-D039-1A4A-B6BA-B80EA36BA1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676400"/>
                <a:ext cx="7924800" cy="3477875"/>
              </a:xfrm>
              <a:prstGeom prst="rect">
                <a:avLst/>
              </a:prstGeom>
              <a:blipFill>
                <a:blip r:embed="rId3"/>
                <a:stretch>
                  <a:fillRect l="-641" t="-10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43368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685800"/>
            <a:ext cx="6553200" cy="793190"/>
          </a:xfrm>
        </p:spPr>
        <p:txBody>
          <a:bodyPr/>
          <a:lstStyle/>
          <a:p>
            <a:r>
              <a:rPr lang="en-US" altLang="zh-CN" b="1" dirty="0">
                <a:latin typeface="+mn-lt"/>
              </a:rPr>
              <a:t>Improvements of Casper FFG</a:t>
            </a:r>
            <a:endParaRPr lang="en-US" b="1" dirty="0"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301A220-D039-1A4A-B6BA-B80EA36BA169}"/>
                  </a:ext>
                </a:extLst>
              </p:cNvPr>
              <p:cNvSpPr txBox="1"/>
              <p:nvPr/>
            </p:nvSpPr>
            <p:spPr>
              <a:xfrm>
                <a:off x="609600" y="1676400"/>
                <a:ext cx="7924800" cy="47089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Wingdings" pitchFamily="2" charset="2"/>
                  <a:buChar char="q"/>
                </a:pPr>
                <a:r>
                  <a:rPr lang="en-US" sz="2000" dirty="0"/>
                  <a:t>Economic Punishment: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lang="en-US" sz="2000" dirty="0"/>
                  <a:t>PBFT applies to </a:t>
                </a:r>
                <a:r>
                  <a:rPr lang="en-US" sz="2000" b="1" dirty="0">
                    <a:solidFill>
                      <a:srgbClr val="C00000"/>
                    </a:solidFill>
                  </a:rPr>
                  <a:t>permissioned</a:t>
                </a:r>
                <a:r>
                  <a:rPr lang="en-US" sz="2000" dirty="0"/>
                  <a:t> system.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lang="en-US" sz="2000" dirty="0"/>
                  <a:t>Casper FFG is </a:t>
                </a:r>
                <a:r>
                  <a:rPr lang="en-US" sz="2000" b="1" dirty="0">
                    <a:solidFill>
                      <a:srgbClr val="C00000"/>
                    </a:solidFill>
                  </a:rPr>
                  <a:t>permission-less</a:t>
                </a:r>
                <a:r>
                  <a:rPr lang="en-US" sz="2000" dirty="0"/>
                  <a:t>.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endParaRPr lang="en-US" sz="2000" dirty="0"/>
              </a:p>
              <a:p>
                <a:pPr marL="342900" indent="-342900">
                  <a:buFont typeface="Wingdings" pitchFamily="2" charset="2"/>
                  <a:buChar char="q"/>
                </a:pPr>
                <a:r>
                  <a:rPr lang="en-US" sz="2000" dirty="0"/>
                  <a:t>Separation of Block proposing and Consensus: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lang="en-US" sz="2000" dirty="0"/>
                  <a:t>The frequency of block proposing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frequency of consensus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endParaRPr lang="en-US" sz="2000" dirty="0"/>
              </a:p>
              <a:p>
                <a:pPr marL="342900" indent="-342900">
                  <a:buFont typeface="Wingdings" pitchFamily="2" charset="2"/>
                  <a:buChar char="q"/>
                </a:pPr>
                <a:r>
                  <a:rPr lang="en-US" sz="2000" dirty="0"/>
                  <a:t>Pipelined Consensus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r>
                  <a:rPr lang="en-US" sz="2000" dirty="0"/>
                  <a:t>A vote contains a link.</a:t>
                </a:r>
              </a:p>
              <a:p>
                <a:pPr marL="800100" lvl="1" indent="-342900">
                  <a:buFont typeface="Wingdings" pitchFamily="2" charset="2"/>
                  <a:buChar char="§"/>
                </a:pPr>
                <a:endParaRPr lang="en-US" sz="2000" dirty="0"/>
              </a:p>
              <a:p>
                <a:pPr marL="342900" indent="-342900">
                  <a:buFont typeface="Wingdings" pitchFamily="2" charset="2"/>
                  <a:buChar char="q"/>
                </a:pPr>
                <a:r>
                  <a:rPr lang="en-US" sz="2000" dirty="0"/>
                  <a:t>More resistant to attacks</a:t>
                </a:r>
              </a:p>
              <a:p>
                <a:pPr marL="800100" lvl="1" indent="-342900">
                  <a:buFont typeface="Wingdings" pitchFamily="2" charset="2"/>
                  <a:buChar char="v"/>
                </a:pPr>
                <a:r>
                  <a:rPr lang="en-US" sz="2000" dirty="0"/>
                  <a:t>Other mechanisms adopted</a:t>
                </a:r>
              </a:p>
              <a:p>
                <a:pPr marL="342900" indent="-342900">
                  <a:buFont typeface="Wingdings" pitchFamily="2" charset="2"/>
                  <a:buChar char="q"/>
                </a:pPr>
                <a:endParaRPr lang="en-US" sz="2000" dirty="0"/>
              </a:p>
              <a:p>
                <a:pPr marL="342900" indent="-342900">
                  <a:buFont typeface="Wingdings" pitchFamily="2" charset="2"/>
                  <a:buChar char="q"/>
                </a:pPr>
                <a:endParaRPr lang="en-US" sz="2000" dirty="0"/>
              </a:p>
              <a:p>
                <a:pPr marL="342900" indent="-342900">
                  <a:buFont typeface="Wingdings" pitchFamily="2" charset="2"/>
                  <a:buChar char="q"/>
                </a:pPr>
                <a:endParaRPr lang="en-US" sz="2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301A220-D039-1A4A-B6BA-B80EA36BA1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676400"/>
                <a:ext cx="7924800" cy="4708981"/>
              </a:xfrm>
              <a:prstGeom prst="rect">
                <a:avLst/>
              </a:prstGeom>
              <a:blipFill>
                <a:blip r:embed="rId3"/>
                <a:stretch>
                  <a:fillRect l="-641" t="-8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837843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814328"/>
            <a:ext cx="8153400" cy="76200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Reference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E6020B-9034-6E4A-971D-0D8FBB177458}"/>
              </a:ext>
            </a:extLst>
          </p:cNvPr>
          <p:cNvSpPr txBox="1"/>
          <p:nvPr/>
        </p:nvSpPr>
        <p:spPr>
          <a:xfrm>
            <a:off x="552450" y="1733490"/>
            <a:ext cx="80391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Ethereum Wiki, “</a:t>
            </a:r>
            <a:r>
              <a:rPr lang="en-US" sz="2000" i="1" dirty="0"/>
              <a:t>Proof of Stake FAQs</a:t>
            </a:r>
            <a:r>
              <a:rPr lang="en-US" sz="2000" dirty="0"/>
              <a:t>”. Available at: </a:t>
            </a:r>
            <a:r>
              <a:rPr lang="en-US" sz="2000" dirty="0">
                <a:hlinkClick r:id="rId2"/>
              </a:rPr>
              <a:t>https://eth.wiki/en/concepts/proof-of-stake-faqs</a:t>
            </a: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>
                <a:hlinkClick r:id="rId3"/>
              </a:rPr>
              <a:t>https://blog.cosmos.network/consensus-compare-casper-vs-tendermint-6df154ad56ae</a:t>
            </a: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 err="1"/>
              <a:t>Juin</a:t>
            </a:r>
            <a:r>
              <a:rPr lang="en-US" sz="2000" dirty="0"/>
              <a:t> Chiu, “</a:t>
            </a:r>
            <a:r>
              <a:rPr lang="en-US" sz="2000" i="1" dirty="0"/>
              <a:t>Casper FFG: Consensus Protocol for the Realization of Proof-of-Stake</a:t>
            </a:r>
            <a:r>
              <a:rPr lang="en-US" sz="2000" dirty="0"/>
              <a:t>”. Available at: </a:t>
            </a:r>
            <a:r>
              <a:rPr lang="en-US" sz="2000" dirty="0">
                <a:hlinkClick r:id="rId4"/>
              </a:rPr>
              <a:t>https://medium.com/unitychain/intro-to-casper-ffg-9ed944d98b2d</a:t>
            </a: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 err="1"/>
              <a:t>Juin</a:t>
            </a:r>
            <a:r>
              <a:rPr lang="en-US" sz="2000" dirty="0"/>
              <a:t> Chiu, “</a:t>
            </a:r>
            <a:r>
              <a:rPr lang="en-US" sz="2000" i="1" dirty="0"/>
              <a:t>Introduction to PBFT</a:t>
            </a:r>
            <a:r>
              <a:rPr lang="en-US" sz="2000" dirty="0"/>
              <a:t>”. Available at: </a:t>
            </a:r>
            <a:r>
              <a:rPr lang="en-US" sz="2000" dirty="0">
                <a:hlinkClick r:id="rId5"/>
              </a:rPr>
              <a:t>https://medium.com/unitychain/if-you-really-want-to-make-sense-of-blockchain-you-cannot-ignore-the-classics-an-introduction-to-3c72dc8c5515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18934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Review PBFT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A44345-9D58-964F-8971-8E1BC6D2BEE6}"/>
              </a:ext>
            </a:extLst>
          </p:cNvPr>
          <p:cNvSpPr txBox="1"/>
          <p:nvPr/>
        </p:nvSpPr>
        <p:spPr>
          <a:xfrm>
            <a:off x="838200" y="1676400"/>
            <a:ext cx="7467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Communication-based network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Majority consensus is achieved via voting.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/>
              <a:t>PoW</a:t>
            </a:r>
            <a:r>
              <a:rPr lang="en-US" sz="2000" dirty="0"/>
              <a:t> achieves consensus by solving a </a:t>
            </a:r>
            <a:r>
              <a:rPr lang="en-US" sz="2000" b="1" dirty="0">
                <a:solidFill>
                  <a:srgbClr val="C00000"/>
                </a:solidFill>
              </a:rPr>
              <a:t>non-deterministic</a:t>
            </a:r>
            <a:r>
              <a:rPr lang="en-US" sz="2000" dirty="0"/>
              <a:t> computational puzzle.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989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Review PBFT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A44345-9D58-964F-8971-8E1BC6D2BEE6}"/>
              </a:ext>
            </a:extLst>
          </p:cNvPr>
          <p:cNvSpPr txBox="1"/>
          <p:nvPr/>
        </p:nvSpPr>
        <p:spPr>
          <a:xfrm>
            <a:off x="838200" y="1676400"/>
            <a:ext cx="7467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Communication-based network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Majority consensus is achieved via voting.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/>
              <a:t>PoW</a:t>
            </a:r>
            <a:r>
              <a:rPr lang="en-US" sz="2000" dirty="0"/>
              <a:t> achieves consensus by solving a </a:t>
            </a:r>
            <a:r>
              <a:rPr lang="en-US" sz="2000" b="1" dirty="0">
                <a:solidFill>
                  <a:srgbClr val="C00000"/>
                </a:solidFill>
              </a:rPr>
              <a:t>non-deterministic</a:t>
            </a:r>
            <a:r>
              <a:rPr lang="en-US" sz="2000" dirty="0"/>
              <a:t> computational puzzle.</a:t>
            </a:r>
            <a:endParaRPr lang="en-US" dirty="0"/>
          </a:p>
          <a:p>
            <a:pPr marL="285750" indent="-285750">
              <a:buFont typeface="Wingdings" pitchFamily="2" charset="2"/>
              <a:buChar char="q"/>
            </a:pPr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Safety-over-Liveness: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The protocol guarantees safety (i.e., no fork) regardless of delay of the network.</a:t>
            </a:r>
          </a:p>
        </p:txBody>
      </p:sp>
    </p:spTree>
    <p:extLst>
      <p:ext uri="{BB962C8B-B14F-4D97-AF65-F5344CB8AC3E}">
        <p14:creationId xmlns:p14="http://schemas.microsoft.com/office/powerpoint/2010/main" val="2243119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Permission-less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C37CB5-6BB6-9F4C-8322-709ECA870495}"/>
              </a:ext>
            </a:extLst>
          </p:cNvPr>
          <p:cNvSpPr txBox="1"/>
          <p:nvPr/>
        </p:nvSpPr>
        <p:spPr>
          <a:xfrm>
            <a:off x="685800" y="1676400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Ethereum blockchain is a </a:t>
            </a:r>
            <a:r>
              <a:rPr lang="en-US" sz="2000" b="1" dirty="0">
                <a:solidFill>
                  <a:srgbClr val="C00000"/>
                </a:solidFill>
              </a:rPr>
              <a:t>public</a:t>
            </a:r>
            <a:r>
              <a:rPr lang="en-US" sz="2000" dirty="0"/>
              <a:t> (i.e., </a:t>
            </a:r>
            <a:r>
              <a:rPr lang="en-US" sz="2000" b="1" dirty="0">
                <a:solidFill>
                  <a:srgbClr val="C00000"/>
                </a:solidFill>
              </a:rPr>
              <a:t>permission-less</a:t>
            </a:r>
            <a:r>
              <a:rPr lang="en-US" sz="2000" dirty="0"/>
              <a:t>) system.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Nodes can join and leave </a:t>
            </a:r>
            <a:r>
              <a:rPr lang="en-US" sz="2000" b="1" dirty="0">
                <a:solidFill>
                  <a:srgbClr val="C00000"/>
                </a:solidFill>
              </a:rPr>
              <a:t>freely</a:t>
            </a:r>
            <a:r>
              <a:rPr lang="en-US" sz="2000" dirty="0"/>
              <a:t>. 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87944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Permission-less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C37CB5-6BB6-9F4C-8322-709ECA870495}"/>
              </a:ext>
            </a:extLst>
          </p:cNvPr>
          <p:cNvSpPr txBox="1"/>
          <p:nvPr/>
        </p:nvSpPr>
        <p:spPr>
          <a:xfrm>
            <a:off x="685800" y="1676400"/>
            <a:ext cx="7772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Ethereum blockchain is a </a:t>
            </a:r>
            <a:r>
              <a:rPr lang="en-US" sz="2000" b="1" dirty="0">
                <a:solidFill>
                  <a:srgbClr val="C00000"/>
                </a:solidFill>
              </a:rPr>
              <a:t>public</a:t>
            </a:r>
            <a:r>
              <a:rPr lang="en-US" sz="2000" dirty="0"/>
              <a:t> (i.e., </a:t>
            </a:r>
            <a:r>
              <a:rPr lang="en-US" sz="2000" b="1" dirty="0">
                <a:solidFill>
                  <a:srgbClr val="C00000"/>
                </a:solidFill>
              </a:rPr>
              <a:t>permission-less</a:t>
            </a:r>
            <a:r>
              <a:rPr lang="en-US" sz="2000" dirty="0"/>
              <a:t>) system.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Nodes can join and leave </a:t>
            </a:r>
            <a:r>
              <a:rPr lang="en-US" sz="2000" b="1" dirty="0">
                <a:solidFill>
                  <a:srgbClr val="C00000"/>
                </a:solidFill>
              </a:rPr>
              <a:t>freely</a:t>
            </a:r>
            <a:r>
              <a:rPr lang="en-US" sz="2000" dirty="0"/>
              <a:t>. </a:t>
            </a:r>
          </a:p>
          <a:p>
            <a:pPr lvl="1"/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How to prevent </a:t>
            </a:r>
            <a:r>
              <a:rPr lang="en-US" sz="2000" b="1" dirty="0">
                <a:solidFill>
                  <a:srgbClr val="C00000"/>
                </a:solidFill>
              </a:rPr>
              <a:t>Byzantine fault</a:t>
            </a:r>
            <a:r>
              <a:rPr lang="en-US" sz="2000" dirty="0"/>
              <a:t> (i.e., random behaviors of the nodes)?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Register with the network with their assets/deposits.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16957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2ECB036-1762-6A46-B1B9-05884ACD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685800"/>
            <a:ext cx="6553200" cy="7931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Permission-less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106F54-4FD6-7C46-8C8A-006487F38398}"/>
              </a:ext>
            </a:extLst>
          </p:cNvPr>
          <p:cNvSpPr txBox="1"/>
          <p:nvPr/>
        </p:nvSpPr>
        <p:spPr>
          <a:xfrm>
            <a:off x="438150" y="1676400"/>
            <a:ext cx="826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endParaRPr lang="en-US" sz="2000" dirty="0"/>
          </a:p>
          <a:p>
            <a:pPr marL="1257300" lvl="2" indent="-342900"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C37CB5-6BB6-9F4C-8322-709ECA870495}"/>
              </a:ext>
            </a:extLst>
          </p:cNvPr>
          <p:cNvSpPr txBox="1"/>
          <p:nvPr/>
        </p:nvSpPr>
        <p:spPr>
          <a:xfrm>
            <a:off x="685800" y="1676400"/>
            <a:ext cx="7772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/>
              <a:t>Ethereum blockchain is a </a:t>
            </a:r>
            <a:r>
              <a:rPr lang="en-US" sz="2000" b="1" dirty="0">
                <a:solidFill>
                  <a:srgbClr val="C00000"/>
                </a:solidFill>
              </a:rPr>
              <a:t>public</a:t>
            </a:r>
            <a:r>
              <a:rPr lang="en-US" sz="2000" dirty="0"/>
              <a:t> (i.e., </a:t>
            </a:r>
            <a:r>
              <a:rPr lang="en-US" sz="2000" b="1" dirty="0">
                <a:solidFill>
                  <a:srgbClr val="C00000"/>
                </a:solidFill>
              </a:rPr>
              <a:t>permission-less</a:t>
            </a:r>
            <a:r>
              <a:rPr lang="en-US" sz="2000" dirty="0"/>
              <a:t>) system.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Nodes can join and leave </a:t>
            </a:r>
            <a:r>
              <a:rPr lang="en-US" sz="2000" b="1" dirty="0">
                <a:solidFill>
                  <a:srgbClr val="C00000"/>
                </a:solidFill>
              </a:rPr>
              <a:t>freely</a:t>
            </a:r>
            <a:r>
              <a:rPr lang="en-US" sz="2000" dirty="0"/>
              <a:t>. </a:t>
            </a:r>
          </a:p>
          <a:p>
            <a:pPr lvl="1"/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How to prevent </a:t>
            </a:r>
            <a:r>
              <a:rPr lang="en-US" sz="2000" b="1" dirty="0">
                <a:solidFill>
                  <a:srgbClr val="C00000"/>
                </a:solidFill>
              </a:rPr>
              <a:t>Byzantine fault</a:t>
            </a:r>
            <a:r>
              <a:rPr lang="en-US" sz="2000" dirty="0"/>
              <a:t> (i.e., random behaviors of the nodes)?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Register with the network with their assets/deposits.</a:t>
            </a:r>
          </a:p>
          <a:p>
            <a:pPr marL="800100" lvl="1" indent="-342900">
              <a:buFont typeface="Wingdings" pitchFamily="2" charset="2"/>
              <a:buChar char="§"/>
            </a:pP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000" dirty="0"/>
              <a:t>If a node breaks a rule, it will be subject to </a:t>
            </a:r>
            <a:r>
              <a:rPr lang="en-US" sz="2000" b="1" dirty="0">
                <a:solidFill>
                  <a:srgbClr val="C00000"/>
                </a:solidFill>
              </a:rPr>
              <a:t>economic loss</a:t>
            </a:r>
            <a:r>
              <a:rPr lang="en-US" sz="2000" dirty="0"/>
              <a:t>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A </a:t>
            </a:r>
            <a:r>
              <a:rPr lang="en-US" sz="2000" b="1" dirty="0">
                <a:solidFill>
                  <a:srgbClr val="C00000"/>
                </a:solidFill>
              </a:rPr>
              <a:t>punishment mechanism</a:t>
            </a:r>
            <a:r>
              <a:rPr lang="en-US" sz="2000" dirty="0"/>
              <a:t> is need.</a:t>
            </a:r>
          </a:p>
        </p:txBody>
      </p:sp>
    </p:spTree>
    <p:extLst>
      <p:ext uri="{BB962C8B-B14F-4D97-AF65-F5344CB8AC3E}">
        <p14:creationId xmlns:p14="http://schemas.microsoft.com/office/powerpoint/2010/main" val="7940916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emplate-curves-extension" id="{5BE2EFD4-424B-464E-B590-58CA2D08849B}" vid="{E8A56718-4159-034E-BCAD-1DE286D25AD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Design</Template>
  <TotalTime>25038</TotalTime>
  <Words>2129</Words>
  <Application>Microsoft Macintosh PowerPoint</Application>
  <PresentationFormat>On-screen Show (4:3)</PresentationFormat>
  <Paragraphs>366</Paragraphs>
  <Slides>43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2" baseType="lpstr">
      <vt:lpstr>Arial</vt:lpstr>
      <vt:lpstr>Calibri</vt:lpstr>
      <vt:lpstr>Cambria Math</vt:lpstr>
      <vt:lpstr>Courier New</vt:lpstr>
      <vt:lpstr>Helvetica</vt:lpstr>
      <vt:lpstr>Times New Roman</vt:lpstr>
      <vt:lpstr>Verdana</vt:lpstr>
      <vt:lpstr>Wingdings</vt:lpstr>
      <vt:lpstr>Default Design</vt:lpstr>
      <vt:lpstr>CASPER FFG</vt:lpstr>
      <vt:lpstr>Casper FFG</vt:lpstr>
      <vt:lpstr>Review PBFT</vt:lpstr>
      <vt:lpstr>Review PBFT</vt:lpstr>
      <vt:lpstr>Review PBFT</vt:lpstr>
      <vt:lpstr>Review PBFT</vt:lpstr>
      <vt:lpstr>Permission-less</vt:lpstr>
      <vt:lpstr>Permission-less</vt:lpstr>
      <vt:lpstr>Permission-less</vt:lpstr>
      <vt:lpstr>Permission-less</vt:lpstr>
      <vt:lpstr>Punishment Mechanism</vt:lpstr>
      <vt:lpstr>Punishment Mechanism</vt:lpstr>
      <vt:lpstr>Punishment Mechanism</vt:lpstr>
      <vt:lpstr>Punishment Mechanism</vt:lpstr>
      <vt:lpstr>Punishment Mechanism</vt:lpstr>
      <vt:lpstr>Punishment Mechanism</vt:lpstr>
      <vt:lpstr>Casper FFG</vt:lpstr>
      <vt:lpstr>Casper FFG</vt:lpstr>
      <vt:lpstr>Casper FFG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Supermajority Link</vt:lpstr>
      <vt:lpstr>PowerPoint Presentation</vt:lpstr>
      <vt:lpstr>Supermajority Link</vt:lpstr>
      <vt:lpstr>PowerPoint Presentation</vt:lpstr>
      <vt:lpstr>Checkpoint Selection</vt:lpstr>
      <vt:lpstr>Checkpoint Selection</vt:lpstr>
      <vt:lpstr>Checkpoint Selection</vt:lpstr>
      <vt:lpstr>Checkpoint Selection</vt:lpstr>
      <vt:lpstr>PowerPoint Presentation</vt:lpstr>
      <vt:lpstr>Checkpoint Selection</vt:lpstr>
      <vt:lpstr>Checkpoint Selection</vt:lpstr>
      <vt:lpstr>Checkpoint Selection</vt:lpstr>
      <vt:lpstr>Checkpoint Selection</vt:lpstr>
      <vt:lpstr>PowerPoint Presentation</vt:lpstr>
      <vt:lpstr>Improvements of Casper FFG</vt:lpstr>
      <vt:lpstr>Improvements of Casper FFG</vt:lpstr>
      <vt:lpstr>Improvements of Casper FFG</vt:lpstr>
      <vt:lpstr>Improvements of Casper FFG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 Yu</dc:creator>
  <cp:lastModifiedBy>Lu Yu</cp:lastModifiedBy>
  <cp:revision>424</cp:revision>
  <dcterms:created xsi:type="dcterms:W3CDTF">2020-04-15T22:17:53Z</dcterms:created>
  <dcterms:modified xsi:type="dcterms:W3CDTF">2020-07-10T17:33:59Z</dcterms:modified>
</cp:coreProperties>
</file>

<file path=docProps/thumbnail.jpeg>
</file>